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9" r:id="rId4"/>
    <p:sldId id="271" r:id="rId5"/>
    <p:sldId id="270" r:id="rId6"/>
    <p:sldId id="295" r:id="rId7"/>
    <p:sldId id="273" r:id="rId8"/>
    <p:sldId id="274" r:id="rId9"/>
    <p:sldId id="275" r:id="rId10"/>
    <p:sldId id="280" r:id="rId11"/>
    <p:sldId id="281" r:id="rId12"/>
    <p:sldId id="277" r:id="rId13"/>
    <p:sldId id="296" r:id="rId14"/>
    <p:sldId id="289" r:id="rId15"/>
    <p:sldId id="290" r:id="rId16"/>
    <p:sldId id="282" r:id="rId17"/>
    <p:sldId id="283" r:id="rId18"/>
    <p:sldId id="288" r:id="rId19"/>
    <p:sldId id="285" r:id="rId20"/>
    <p:sldId id="292" r:id="rId21"/>
    <p:sldId id="294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C1EDFF"/>
    <a:srgbClr val="93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4" autoAdjust="0"/>
    <p:restoredTop sz="94660"/>
  </p:normalViewPr>
  <p:slideViewPr>
    <p:cSldViewPr snapToGrid="0">
      <p:cViewPr varScale="1">
        <p:scale>
          <a:sx n="54" d="100"/>
          <a:sy n="54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latin typeface="Century Gothic" panose="020B0502020202020204" pitchFamily="34" charset="0"/>
              </a:rPr>
              <a:t>До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008080"/>
            </a:solidFill>
          </c:spPr>
          <c:dPt>
            <c:idx val="0"/>
            <c:bubble3D val="0"/>
            <c:spPr>
              <a:solidFill>
                <a:srgbClr val="0080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0B9-448D-BB09-B7C40E1A0008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B9-448D-BB09-B7C40E1A000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0B9-448D-BB09-B7C40E1A000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0B9-448D-BB09-B7C40E1A000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Информированные</c:v>
                </c:pt>
                <c:pt idx="1">
                  <c:v>Неинформированные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9-448D-BB09-B7C40E1A0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latin typeface="Century Gothic" panose="020B0502020202020204" pitchFamily="34" charset="0"/>
              </a:rPr>
              <a:t>После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00808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38-4148-83BE-7887D5254411}"/>
              </c:ext>
            </c:extLst>
          </c:dPt>
          <c:dPt>
            <c:idx val="1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38-4148-83BE-7887D5254411}"/>
              </c:ext>
            </c:extLst>
          </c:dPt>
          <c:dLbls>
            <c:dLbl>
              <c:idx val="1"/>
              <c:layout>
                <c:manualLayout>
                  <c:x val="0.10252608267716536"/>
                  <c:y val="0.1844456200787401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38-4148-83BE-7887D52544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Информированные</c:v>
                </c:pt>
                <c:pt idx="1">
                  <c:v>Неинформированные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85.6</c:v>
                </c:pt>
                <c:pt idx="1">
                  <c:v>14.4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38-4148-83BE-7887D5254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2ADF3C-B696-473A-BB10-D01A6E09148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29A3754-788B-4973-AE41-2C480712DE91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Создание целочисленных координат</a:t>
          </a:r>
        </a:p>
      </dgm:t>
    </dgm:pt>
    <dgm:pt modelId="{58D44214-8FFE-4D61-8E3A-012365CC2C06}" type="parTrans" cxnId="{2E1EDA81-699F-40CD-B40A-BAEA7EBFF8D4}">
      <dgm:prSet/>
      <dgm:spPr/>
      <dgm:t>
        <a:bodyPr/>
        <a:lstStyle/>
        <a:p>
          <a:endParaRPr lang="ru-RU"/>
        </a:p>
      </dgm:t>
    </dgm:pt>
    <dgm:pt modelId="{6D36E479-5250-4CD1-BAC3-9D7D9D7FCB97}" type="sibTrans" cxnId="{2E1EDA81-699F-40CD-B40A-BAEA7EBFF8D4}">
      <dgm:prSet/>
      <dgm:spPr/>
      <dgm:t>
        <a:bodyPr/>
        <a:lstStyle/>
        <a:p>
          <a:endParaRPr lang="ru-RU"/>
        </a:p>
      </dgm:t>
    </dgm:pt>
    <dgm:pt modelId="{1554E1D7-D671-4222-AB44-296A15804482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Определение счастья агента</a:t>
          </a:r>
        </a:p>
      </dgm:t>
    </dgm:pt>
    <dgm:pt modelId="{496395CD-56F9-4C16-B453-C72BD4423980}" type="parTrans" cxnId="{D3AEB0F3-887F-46F6-8D50-A00B3153F352}">
      <dgm:prSet/>
      <dgm:spPr/>
      <dgm:t>
        <a:bodyPr/>
        <a:lstStyle/>
        <a:p>
          <a:endParaRPr lang="ru-RU"/>
        </a:p>
      </dgm:t>
    </dgm:pt>
    <dgm:pt modelId="{03B58261-88B6-4B66-87E1-EB840A11A7DE}" type="sibTrans" cxnId="{D3AEB0F3-887F-46F6-8D50-A00B3153F352}">
      <dgm:prSet/>
      <dgm:spPr/>
      <dgm:t>
        <a:bodyPr/>
        <a:lstStyle/>
        <a:p>
          <a:endParaRPr lang="ru-RU"/>
        </a:p>
      </dgm:t>
    </dgm:pt>
    <dgm:pt modelId="{325CF537-61A4-4EC1-9636-8292796D5AF3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Перемещение по среде</a:t>
          </a:r>
        </a:p>
      </dgm:t>
    </dgm:pt>
    <dgm:pt modelId="{A5A5AB62-E183-44C2-9122-EF6BE39761E7}" type="parTrans" cxnId="{4FD5779A-5499-4F89-88E7-0BE92C90A73D}">
      <dgm:prSet/>
      <dgm:spPr/>
      <dgm:t>
        <a:bodyPr/>
        <a:lstStyle/>
        <a:p>
          <a:endParaRPr lang="ru-RU"/>
        </a:p>
      </dgm:t>
    </dgm:pt>
    <dgm:pt modelId="{4EFEE520-051E-41AA-B752-14B968D92532}" type="sibTrans" cxnId="{4FD5779A-5499-4F89-88E7-0BE92C90A73D}">
      <dgm:prSet/>
      <dgm:spPr/>
      <dgm:t>
        <a:bodyPr/>
        <a:lstStyle/>
        <a:p>
          <a:endParaRPr lang="ru-RU"/>
        </a:p>
      </dgm:t>
    </dgm:pt>
    <dgm:pt modelId="{FD2CFE11-718D-4C8C-B99F-2D9F34D33EF3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Создание агентов</a:t>
          </a:r>
        </a:p>
      </dgm:t>
    </dgm:pt>
    <dgm:pt modelId="{6CC898B9-A66A-4D79-9864-D743B2C4599F}" type="parTrans" cxnId="{E37DAE93-DED3-4DC5-BFB2-437808911E57}">
      <dgm:prSet/>
      <dgm:spPr/>
      <dgm:t>
        <a:bodyPr/>
        <a:lstStyle/>
        <a:p>
          <a:endParaRPr lang="ru-RU"/>
        </a:p>
      </dgm:t>
    </dgm:pt>
    <dgm:pt modelId="{CC95C819-2463-4B6D-8CA8-B555E527C0E3}" type="sibTrans" cxnId="{E37DAE93-DED3-4DC5-BFB2-437808911E57}">
      <dgm:prSet/>
      <dgm:spPr/>
      <dgm:t>
        <a:bodyPr/>
        <a:lstStyle/>
        <a:p>
          <a:endParaRPr lang="ru-RU"/>
        </a:p>
      </dgm:t>
    </dgm:pt>
    <dgm:pt modelId="{E47AF6B1-80BC-4B79-A51B-C8A250B60DFF}">
      <dgm:prSet phldrT="[Текст]"/>
      <dgm:spPr>
        <a:solidFill>
          <a:srgbClr val="008080"/>
        </a:solidFill>
        <a:ln>
          <a:noFill/>
        </a:ln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Момент остановки</a:t>
          </a:r>
        </a:p>
      </dgm:t>
    </dgm:pt>
    <dgm:pt modelId="{DEDABFFF-0AEF-4DC9-817D-D997AF5CDC8E}" type="parTrans" cxnId="{B6886EFD-725E-4B83-9002-20E86E418151}">
      <dgm:prSet/>
      <dgm:spPr/>
      <dgm:t>
        <a:bodyPr/>
        <a:lstStyle/>
        <a:p>
          <a:endParaRPr lang="ru-RU"/>
        </a:p>
      </dgm:t>
    </dgm:pt>
    <dgm:pt modelId="{D0AFF4AE-4FE1-4291-AE33-00A46CD79475}" type="sibTrans" cxnId="{B6886EFD-725E-4B83-9002-20E86E418151}">
      <dgm:prSet/>
      <dgm:spPr/>
      <dgm:t>
        <a:bodyPr/>
        <a:lstStyle/>
        <a:p>
          <a:endParaRPr lang="ru-RU"/>
        </a:p>
      </dgm:t>
    </dgm:pt>
    <dgm:pt modelId="{6D6D95FF-2E23-4C29-A6DB-CB5A0598762D}" type="pres">
      <dgm:prSet presAssocID="{912ADF3C-B696-473A-BB10-D01A6E091482}" presName="outerComposite" presStyleCnt="0">
        <dgm:presLayoutVars>
          <dgm:chMax val="5"/>
          <dgm:dir/>
          <dgm:resizeHandles val="exact"/>
        </dgm:presLayoutVars>
      </dgm:prSet>
      <dgm:spPr/>
    </dgm:pt>
    <dgm:pt modelId="{A544547F-3164-4C8C-9F0E-A9C19ED1D127}" type="pres">
      <dgm:prSet presAssocID="{912ADF3C-B696-473A-BB10-D01A6E091482}" presName="dummyMaxCanvas" presStyleCnt="0">
        <dgm:presLayoutVars/>
      </dgm:prSet>
      <dgm:spPr/>
    </dgm:pt>
    <dgm:pt modelId="{F7BBD088-5008-42D0-AC07-C4200101B412}" type="pres">
      <dgm:prSet presAssocID="{912ADF3C-B696-473A-BB10-D01A6E091482}" presName="FiveNodes_1" presStyleLbl="node1" presStyleIdx="0" presStyleCnt="5">
        <dgm:presLayoutVars>
          <dgm:bulletEnabled val="1"/>
        </dgm:presLayoutVars>
      </dgm:prSet>
      <dgm:spPr/>
    </dgm:pt>
    <dgm:pt modelId="{406D2C5E-7237-47A5-99C2-57BA0054C5F8}" type="pres">
      <dgm:prSet presAssocID="{912ADF3C-B696-473A-BB10-D01A6E091482}" presName="FiveNodes_2" presStyleLbl="node1" presStyleIdx="1" presStyleCnt="5">
        <dgm:presLayoutVars>
          <dgm:bulletEnabled val="1"/>
        </dgm:presLayoutVars>
      </dgm:prSet>
      <dgm:spPr/>
    </dgm:pt>
    <dgm:pt modelId="{E88F2881-529E-4164-B494-94024A6E080C}" type="pres">
      <dgm:prSet presAssocID="{912ADF3C-B696-473A-BB10-D01A6E091482}" presName="FiveNodes_3" presStyleLbl="node1" presStyleIdx="2" presStyleCnt="5">
        <dgm:presLayoutVars>
          <dgm:bulletEnabled val="1"/>
        </dgm:presLayoutVars>
      </dgm:prSet>
      <dgm:spPr/>
    </dgm:pt>
    <dgm:pt modelId="{3B5644F0-2F3F-4619-B7C6-43CDE4C30A51}" type="pres">
      <dgm:prSet presAssocID="{912ADF3C-B696-473A-BB10-D01A6E091482}" presName="FiveNodes_4" presStyleLbl="node1" presStyleIdx="3" presStyleCnt="5">
        <dgm:presLayoutVars>
          <dgm:bulletEnabled val="1"/>
        </dgm:presLayoutVars>
      </dgm:prSet>
      <dgm:spPr/>
    </dgm:pt>
    <dgm:pt modelId="{AC449AF8-72DE-4997-B44F-25DA4E167D4A}" type="pres">
      <dgm:prSet presAssocID="{912ADF3C-B696-473A-BB10-D01A6E091482}" presName="FiveNodes_5" presStyleLbl="node1" presStyleIdx="4" presStyleCnt="5">
        <dgm:presLayoutVars>
          <dgm:bulletEnabled val="1"/>
        </dgm:presLayoutVars>
      </dgm:prSet>
      <dgm:spPr/>
    </dgm:pt>
    <dgm:pt modelId="{A2AF80F5-8059-4854-8A00-02E629C7EC1E}" type="pres">
      <dgm:prSet presAssocID="{912ADF3C-B696-473A-BB10-D01A6E091482}" presName="FiveConn_1-2" presStyleLbl="fgAccFollowNode1" presStyleIdx="0" presStyleCnt="4">
        <dgm:presLayoutVars>
          <dgm:bulletEnabled val="1"/>
        </dgm:presLayoutVars>
      </dgm:prSet>
      <dgm:spPr/>
    </dgm:pt>
    <dgm:pt modelId="{C1F7490F-1E13-4D10-AA66-53370315C44D}" type="pres">
      <dgm:prSet presAssocID="{912ADF3C-B696-473A-BB10-D01A6E091482}" presName="FiveConn_2-3" presStyleLbl="fgAccFollowNode1" presStyleIdx="1" presStyleCnt="4">
        <dgm:presLayoutVars>
          <dgm:bulletEnabled val="1"/>
        </dgm:presLayoutVars>
      </dgm:prSet>
      <dgm:spPr/>
    </dgm:pt>
    <dgm:pt modelId="{193B9F60-525D-4718-BF30-0D1EA5253E7B}" type="pres">
      <dgm:prSet presAssocID="{912ADF3C-B696-473A-BB10-D01A6E091482}" presName="FiveConn_3-4" presStyleLbl="fgAccFollowNode1" presStyleIdx="2" presStyleCnt="4">
        <dgm:presLayoutVars>
          <dgm:bulletEnabled val="1"/>
        </dgm:presLayoutVars>
      </dgm:prSet>
      <dgm:spPr/>
    </dgm:pt>
    <dgm:pt modelId="{6C2CBE9A-19E1-489C-8739-7EBAA248281C}" type="pres">
      <dgm:prSet presAssocID="{912ADF3C-B696-473A-BB10-D01A6E091482}" presName="FiveConn_4-5" presStyleLbl="fgAccFollowNode1" presStyleIdx="3" presStyleCnt="4">
        <dgm:presLayoutVars>
          <dgm:bulletEnabled val="1"/>
        </dgm:presLayoutVars>
      </dgm:prSet>
      <dgm:spPr/>
    </dgm:pt>
    <dgm:pt modelId="{F27C284A-2AE3-4295-A6F9-E8CAC346B1FA}" type="pres">
      <dgm:prSet presAssocID="{912ADF3C-B696-473A-BB10-D01A6E091482}" presName="FiveNodes_1_text" presStyleLbl="node1" presStyleIdx="4" presStyleCnt="5">
        <dgm:presLayoutVars>
          <dgm:bulletEnabled val="1"/>
        </dgm:presLayoutVars>
      </dgm:prSet>
      <dgm:spPr/>
    </dgm:pt>
    <dgm:pt modelId="{6EEA12CA-487C-464A-B884-C7133B1258DD}" type="pres">
      <dgm:prSet presAssocID="{912ADF3C-B696-473A-BB10-D01A6E091482}" presName="FiveNodes_2_text" presStyleLbl="node1" presStyleIdx="4" presStyleCnt="5">
        <dgm:presLayoutVars>
          <dgm:bulletEnabled val="1"/>
        </dgm:presLayoutVars>
      </dgm:prSet>
      <dgm:spPr/>
    </dgm:pt>
    <dgm:pt modelId="{3AC19692-52AA-4EE8-BAE1-3EB1D4ED8620}" type="pres">
      <dgm:prSet presAssocID="{912ADF3C-B696-473A-BB10-D01A6E091482}" presName="FiveNodes_3_text" presStyleLbl="node1" presStyleIdx="4" presStyleCnt="5">
        <dgm:presLayoutVars>
          <dgm:bulletEnabled val="1"/>
        </dgm:presLayoutVars>
      </dgm:prSet>
      <dgm:spPr/>
    </dgm:pt>
    <dgm:pt modelId="{87CDC296-F9FC-4919-AD4C-A053B14AB9AF}" type="pres">
      <dgm:prSet presAssocID="{912ADF3C-B696-473A-BB10-D01A6E091482}" presName="FiveNodes_4_text" presStyleLbl="node1" presStyleIdx="4" presStyleCnt="5">
        <dgm:presLayoutVars>
          <dgm:bulletEnabled val="1"/>
        </dgm:presLayoutVars>
      </dgm:prSet>
      <dgm:spPr/>
    </dgm:pt>
    <dgm:pt modelId="{0AA1C750-8EE8-4C2D-8930-E354E8BBA706}" type="pres">
      <dgm:prSet presAssocID="{912ADF3C-B696-473A-BB10-D01A6E09148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8F91804-1C40-444B-A965-3820B7017FDC}" type="presOf" srcId="{6D36E479-5250-4CD1-BAC3-9D7D9D7FCB97}" destId="{A2AF80F5-8059-4854-8A00-02E629C7EC1E}" srcOrd="0" destOrd="0" presId="urn:microsoft.com/office/officeart/2005/8/layout/vProcess5"/>
    <dgm:cxn modelId="{8B3E960E-9BEA-4640-8510-D5BF38328960}" type="presOf" srcId="{325CF537-61A4-4EC1-9636-8292796D5AF3}" destId="{87CDC296-F9FC-4919-AD4C-A053B14AB9AF}" srcOrd="1" destOrd="0" presId="urn:microsoft.com/office/officeart/2005/8/layout/vProcess5"/>
    <dgm:cxn modelId="{DDF3C623-3449-462F-870D-14BDEA3B4864}" type="presOf" srcId="{912ADF3C-B696-473A-BB10-D01A6E091482}" destId="{6D6D95FF-2E23-4C29-A6DB-CB5A0598762D}" srcOrd="0" destOrd="0" presId="urn:microsoft.com/office/officeart/2005/8/layout/vProcess5"/>
    <dgm:cxn modelId="{C8B23827-FA3E-446B-8A6D-7F6FEEB121F4}" type="presOf" srcId="{E47AF6B1-80BC-4B79-A51B-C8A250B60DFF}" destId="{0AA1C750-8EE8-4C2D-8930-E354E8BBA706}" srcOrd="1" destOrd="0" presId="urn:microsoft.com/office/officeart/2005/8/layout/vProcess5"/>
    <dgm:cxn modelId="{2EDDC829-E491-4815-8280-73C7B8BDE14C}" type="presOf" srcId="{1554E1D7-D671-4222-AB44-296A15804482}" destId="{3AC19692-52AA-4EE8-BAE1-3EB1D4ED8620}" srcOrd="1" destOrd="0" presId="urn:microsoft.com/office/officeart/2005/8/layout/vProcess5"/>
    <dgm:cxn modelId="{43C8753E-FEA4-457F-82F2-EECA3C1A1AF0}" type="presOf" srcId="{325CF537-61A4-4EC1-9636-8292796D5AF3}" destId="{3B5644F0-2F3F-4619-B7C6-43CDE4C30A51}" srcOrd="0" destOrd="0" presId="urn:microsoft.com/office/officeart/2005/8/layout/vProcess5"/>
    <dgm:cxn modelId="{A3C34040-C805-46AC-9305-D021A87F5E8C}" type="presOf" srcId="{429A3754-788B-4973-AE41-2C480712DE91}" destId="{F27C284A-2AE3-4295-A6F9-E8CAC346B1FA}" srcOrd="1" destOrd="0" presId="urn:microsoft.com/office/officeart/2005/8/layout/vProcess5"/>
    <dgm:cxn modelId="{79529351-25F6-467F-BA44-87E98D1DFF92}" type="presOf" srcId="{429A3754-788B-4973-AE41-2C480712DE91}" destId="{F7BBD088-5008-42D0-AC07-C4200101B412}" srcOrd="0" destOrd="0" presId="urn:microsoft.com/office/officeart/2005/8/layout/vProcess5"/>
    <dgm:cxn modelId="{A2CAC158-57DA-42EA-B7A7-2B36EA931969}" type="presOf" srcId="{03B58261-88B6-4B66-87E1-EB840A11A7DE}" destId="{193B9F60-525D-4718-BF30-0D1EA5253E7B}" srcOrd="0" destOrd="0" presId="urn:microsoft.com/office/officeart/2005/8/layout/vProcess5"/>
    <dgm:cxn modelId="{FE71217F-AA68-4D3E-A275-2C63DEDCCCA2}" type="presOf" srcId="{1554E1D7-D671-4222-AB44-296A15804482}" destId="{E88F2881-529E-4164-B494-94024A6E080C}" srcOrd="0" destOrd="0" presId="urn:microsoft.com/office/officeart/2005/8/layout/vProcess5"/>
    <dgm:cxn modelId="{2E1EDA81-699F-40CD-B40A-BAEA7EBFF8D4}" srcId="{912ADF3C-B696-473A-BB10-D01A6E091482}" destId="{429A3754-788B-4973-AE41-2C480712DE91}" srcOrd="0" destOrd="0" parTransId="{58D44214-8FFE-4D61-8E3A-012365CC2C06}" sibTransId="{6D36E479-5250-4CD1-BAC3-9D7D9D7FCB97}"/>
    <dgm:cxn modelId="{10E21283-C81E-4519-902E-BD2C7CA16AEA}" type="presOf" srcId="{CC95C819-2463-4B6D-8CA8-B555E527C0E3}" destId="{C1F7490F-1E13-4D10-AA66-53370315C44D}" srcOrd="0" destOrd="0" presId="urn:microsoft.com/office/officeart/2005/8/layout/vProcess5"/>
    <dgm:cxn modelId="{E37DAE93-DED3-4DC5-BFB2-437808911E57}" srcId="{912ADF3C-B696-473A-BB10-D01A6E091482}" destId="{FD2CFE11-718D-4C8C-B99F-2D9F34D33EF3}" srcOrd="1" destOrd="0" parTransId="{6CC898B9-A66A-4D79-9864-D743B2C4599F}" sibTransId="{CC95C819-2463-4B6D-8CA8-B555E527C0E3}"/>
    <dgm:cxn modelId="{9769D297-2D9F-4114-B6ED-02141A66768C}" type="presOf" srcId="{4EFEE520-051E-41AA-B752-14B968D92532}" destId="{6C2CBE9A-19E1-489C-8739-7EBAA248281C}" srcOrd="0" destOrd="0" presId="urn:microsoft.com/office/officeart/2005/8/layout/vProcess5"/>
    <dgm:cxn modelId="{4FD5779A-5499-4F89-88E7-0BE92C90A73D}" srcId="{912ADF3C-B696-473A-BB10-D01A6E091482}" destId="{325CF537-61A4-4EC1-9636-8292796D5AF3}" srcOrd="3" destOrd="0" parTransId="{A5A5AB62-E183-44C2-9122-EF6BE39761E7}" sibTransId="{4EFEE520-051E-41AA-B752-14B968D92532}"/>
    <dgm:cxn modelId="{E1D90AC1-3E5F-4A57-BC09-AE1135A91F3A}" type="presOf" srcId="{E47AF6B1-80BC-4B79-A51B-C8A250B60DFF}" destId="{AC449AF8-72DE-4997-B44F-25DA4E167D4A}" srcOrd="0" destOrd="0" presId="urn:microsoft.com/office/officeart/2005/8/layout/vProcess5"/>
    <dgm:cxn modelId="{B91086DD-2400-4F52-BB23-2BC66C43207B}" type="presOf" srcId="{FD2CFE11-718D-4C8C-B99F-2D9F34D33EF3}" destId="{406D2C5E-7237-47A5-99C2-57BA0054C5F8}" srcOrd="0" destOrd="0" presId="urn:microsoft.com/office/officeart/2005/8/layout/vProcess5"/>
    <dgm:cxn modelId="{ACD8B0E8-07D1-488D-B621-4C8B38DF8866}" type="presOf" srcId="{FD2CFE11-718D-4C8C-B99F-2D9F34D33EF3}" destId="{6EEA12CA-487C-464A-B884-C7133B1258DD}" srcOrd="1" destOrd="0" presId="urn:microsoft.com/office/officeart/2005/8/layout/vProcess5"/>
    <dgm:cxn modelId="{D3AEB0F3-887F-46F6-8D50-A00B3153F352}" srcId="{912ADF3C-B696-473A-BB10-D01A6E091482}" destId="{1554E1D7-D671-4222-AB44-296A15804482}" srcOrd="2" destOrd="0" parTransId="{496395CD-56F9-4C16-B453-C72BD4423980}" sibTransId="{03B58261-88B6-4B66-87E1-EB840A11A7DE}"/>
    <dgm:cxn modelId="{B6886EFD-725E-4B83-9002-20E86E418151}" srcId="{912ADF3C-B696-473A-BB10-D01A6E091482}" destId="{E47AF6B1-80BC-4B79-A51B-C8A250B60DFF}" srcOrd="4" destOrd="0" parTransId="{DEDABFFF-0AEF-4DC9-817D-D997AF5CDC8E}" sibTransId="{D0AFF4AE-4FE1-4291-AE33-00A46CD79475}"/>
    <dgm:cxn modelId="{8984CF4B-9085-43CF-84BF-EBB2A454B96E}" type="presParOf" srcId="{6D6D95FF-2E23-4C29-A6DB-CB5A0598762D}" destId="{A544547F-3164-4C8C-9F0E-A9C19ED1D127}" srcOrd="0" destOrd="0" presId="urn:microsoft.com/office/officeart/2005/8/layout/vProcess5"/>
    <dgm:cxn modelId="{1E53D40C-D93D-4096-A6D9-F46C8D53F403}" type="presParOf" srcId="{6D6D95FF-2E23-4C29-A6DB-CB5A0598762D}" destId="{F7BBD088-5008-42D0-AC07-C4200101B412}" srcOrd="1" destOrd="0" presId="urn:microsoft.com/office/officeart/2005/8/layout/vProcess5"/>
    <dgm:cxn modelId="{9E95367E-534A-4F28-AF5C-B05822103575}" type="presParOf" srcId="{6D6D95FF-2E23-4C29-A6DB-CB5A0598762D}" destId="{406D2C5E-7237-47A5-99C2-57BA0054C5F8}" srcOrd="2" destOrd="0" presId="urn:microsoft.com/office/officeart/2005/8/layout/vProcess5"/>
    <dgm:cxn modelId="{645B92FB-C445-4B31-8A83-1B9BB4857E89}" type="presParOf" srcId="{6D6D95FF-2E23-4C29-A6DB-CB5A0598762D}" destId="{E88F2881-529E-4164-B494-94024A6E080C}" srcOrd="3" destOrd="0" presId="urn:microsoft.com/office/officeart/2005/8/layout/vProcess5"/>
    <dgm:cxn modelId="{256C094C-6B50-4853-A631-20DABBDBB4E3}" type="presParOf" srcId="{6D6D95FF-2E23-4C29-A6DB-CB5A0598762D}" destId="{3B5644F0-2F3F-4619-B7C6-43CDE4C30A51}" srcOrd="4" destOrd="0" presId="urn:microsoft.com/office/officeart/2005/8/layout/vProcess5"/>
    <dgm:cxn modelId="{0C901CC3-321B-4019-9414-68DC792703A2}" type="presParOf" srcId="{6D6D95FF-2E23-4C29-A6DB-CB5A0598762D}" destId="{AC449AF8-72DE-4997-B44F-25DA4E167D4A}" srcOrd="5" destOrd="0" presId="urn:microsoft.com/office/officeart/2005/8/layout/vProcess5"/>
    <dgm:cxn modelId="{2E252AC6-371A-4437-B356-8E13FB5C3380}" type="presParOf" srcId="{6D6D95FF-2E23-4C29-A6DB-CB5A0598762D}" destId="{A2AF80F5-8059-4854-8A00-02E629C7EC1E}" srcOrd="6" destOrd="0" presId="urn:microsoft.com/office/officeart/2005/8/layout/vProcess5"/>
    <dgm:cxn modelId="{5789F05E-280D-41DA-AB92-D5809705BEA7}" type="presParOf" srcId="{6D6D95FF-2E23-4C29-A6DB-CB5A0598762D}" destId="{C1F7490F-1E13-4D10-AA66-53370315C44D}" srcOrd="7" destOrd="0" presId="urn:microsoft.com/office/officeart/2005/8/layout/vProcess5"/>
    <dgm:cxn modelId="{B386D11A-4BF6-428A-A6C1-92D9ED4D2CE9}" type="presParOf" srcId="{6D6D95FF-2E23-4C29-A6DB-CB5A0598762D}" destId="{193B9F60-525D-4718-BF30-0D1EA5253E7B}" srcOrd="8" destOrd="0" presId="urn:microsoft.com/office/officeart/2005/8/layout/vProcess5"/>
    <dgm:cxn modelId="{77BE2BCC-83C1-4D72-8EFE-115E4E6D68FC}" type="presParOf" srcId="{6D6D95FF-2E23-4C29-A6DB-CB5A0598762D}" destId="{6C2CBE9A-19E1-489C-8739-7EBAA248281C}" srcOrd="9" destOrd="0" presId="urn:microsoft.com/office/officeart/2005/8/layout/vProcess5"/>
    <dgm:cxn modelId="{F0D9F767-D68A-409F-A264-A18930260E86}" type="presParOf" srcId="{6D6D95FF-2E23-4C29-A6DB-CB5A0598762D}" destId="{F27C284A-2AE3-4295-A6F9-E8CAC346B1FA}" srcOrd="10" destOrd="0" presId="urn:microsoft.com/office/officeart/2005/8/layout/vProcess5"/>
    <dgm:cxn modelId="{552F142E-ECC5-454C-ABDD-715BF2D43772}" type="presParOf" srcId="{6D6D95FF-2E23-4C29-A6DB-CB5A0598762D}" destId="{6EEA12CA-487C-464A-B884-C7133B1258DD}" srcOrd="11" destOrd="0" presId="urn:microsoft.com/office/officeart/2005/8/layout/vProcess5"/>
    <dgm:cxn modelId="{F96F1BEC-7599-46AD-A304-EE1F359D9B5C}" type="presParOf" srcId="{6D6D95FF-2E23-4C29-A6DB-CB5A0598762D}" destId="{3AC19692-52AA-4EE8-BAE1-3EB1D4ED8620}" srcOrd="12" destOrd="0" presId="urn:microsoft.com/office/officeart/2005/8/layout/vProcess5"/>
    <dgm:cxn modelId="{2D802DED-0521-4987-9638-DC6AACD52427}" type="presParOf" srcId="{6D6D95FF-2E23-4C29-A6DB-CB5A0598762D}" destId="{87CDC296-F9FC-4919-AD4C-A053B14AB9AF}" srcOrd="13" destOrd="0" presId="urn:microsoft.com/office/officeart/2005/8/layout/vProcess5"/>
    <dgm:cxn modelId="{06596FF0-20C2-4670-90BE-7604CC143340}" type="presParOf" srcId="{6D6D95FF-2E23-4C29-A6DB-CB5A0598762D}" destId="{0AA1C750-8EE8-4C2D-8930-E354E8BBA70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AF3E21-54FB-4379-87DD-111C159ED63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0C73D08-9E94-451B-958D-3E06FB8EEBC2}">
      <dgm:prSet phldrT="[Текст]"/>
      <dgm:spPr>
        <a:solidFill>
          <a:srgbClr val="00808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Модифицировали непрерывную модель в контексте социальных сетей</a:t>
          </a:r>
        </a:p>
      </dgm:t>
    </dgm:pt>
    <dgm:pt modelId="{CE8CB7C6-E873-4513-9637-E97F8D3A290C}" type="parTrans" cxnId="{BC2E2288-9843-4C8F-AF62-2BA9C79161AA}">
      <dgm:prSet/>
      <dgm:spPr/>
      <dgm:t>
        <a:bodyPr/>
        <a:lstStyle/>
        <a:p>
          <a:endParaRPr lang="ru-RU"/>
        </a:p>
      </dgm:t>
    </dgm:pt>
    <dgm:pt modelId="{8C56AD43-B8C5-4ECC-9EF5-4D1C146B12C5}" type="sibTrans" cxnId="{BC2E2288-9843-4C8F-AF62-2BA9C79161AA}">
      <dgm:prSet/>
      <dgm:spPr/>
      <dgm:t>
        <a:bodyPr/>
        <a:lstStyle/>
        <a:p>
          <a:endParaRPr lang="ru-RU"/>
        </a:p>
      </dgm:t>
    </dgm:pt>
    <dgm:pt modelId="{2CA9FA53-2B0A-4ED4-BEE3-4ADA1591BCEC}">
      <dgm:prSet phldrT="[Текст]"/>
      <dgm:spPr>
        <a:solidFill>
          <a:srgbClr val="00808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Реализовали дискретную и непрерывную модель Шеллинга</a:t>
          </a:r>
        </a:p>
      </dgm:t>
    </dgm:pt>
    <dgm:pt modelId="{68BB14EA-85C8-482E-9C76-4113F1C95D66}" type="sibTrans" cxnId="{2BD74037-73D8-45F6-BDB7-2F4FB9769496}">
      <dgm:prSet/>
      <dgm:spPr>
        <a:ln>
          <a:solidFill>
            <a:srgbClr val="008080"/>
          </a:solidFill>
        </a:ln>
      </dgm:spPr>
      <dgm:t>
        <a:bodyPr/>
        <a:lstStyle/>
        <a:p>
          <a:endParaRPr lang="ru-RU"/>
        </a:p>
      </dgm:t>
    </dgm:pt>
    <dgm:pt modelId="{76A9AA53-F242-4EEC-9D7F-B6016FD510F3}" type="parTrans" cxnId="{2BD74037-73D8-45F6-BDB7-2F4FB9769496}">
      <dgm:prSet/>
      <dgm:spPr/>
      <dgm:t>
        <a:bodyPr/>
        <a:lstStyle/>
        <a:p>
          <a:endParaRPr lang="ru-RU"/>
        </a:p>
      </dgm:t>
    </dgm:pt>
    <dgm:pt modelId="{5E8FA259-9790-4D43-A076-77FF5A999DD3}">
      <dgm:prSet phldrT="[Текст]"/>
      <dgm:spPr>
        <a:solidFill>
          <a:srgbClr val="008080"/>
        </a:solidFill>
      </dgm:spPr>
      <dgm:t>
        <a:bodyPr/>
        <a:lstStyle/>
        <a:p>
          <a:r>
            <a:rPr lang="ru-RU" dirty="0">
              <a:latin typeface="Century Gothic" panose="020B0502020202020204" pitchFamily="34" charset="0"/>
            </a:rPr>
            <a:t>Подобрали 10 параметров для описания поведения агентов в социальных сетях</a:t>
          </a:r>
        </a:p>
      </dgm:t>
    </dgm:pt>
    <dgm:pt modelId="{13666032-C5FD-47D4-911F-285118D513F4}" type="sibTrans" cxnId="{A89C0FF4-ABAD-4A2A-BD84-730B786FA0F8}">
      <dgm:prSet/>
      <dgm:spPr/>
      <dgm:t>
        <a:bodyPr/>
        <a:lstStyle/>
        <a:p>
          <a:endParaRPr lang="ru-RU"/>
        </a:p>
      </dgm:t>
    </dgm:pt>
    <dgm:pt modelId="{F7B54B37-6424-4150-9B89-D10F93A86FFA}" type="parTrans" cxnId="{A89C0FF4-ABAD-4A2A-BD84-730B786FA0F8}">
      <dgm:prSet/>
      <dgm:spPr/>
      <dgm:t>
        <a:bodyPr/>
        <a:lstStyle/>
        <a:p>
          <a:endParaRPr lang="ru-RU"/>
        </a:p>
      </dgm:t>
    </dgm:pt>
    <dgm:pt modelId="{4CCAEB90-11D5-435E-8E3C-C6ABB931A792}" type="pres">
      <dgm:prSet presAssocID="{29AF3E21-54FB-4379-87DD-111C159ED63D}" presName="Name0" presStyleCnt="0">
        <dgm:presLayoutVars>
          <dgm:chMax val="7"/>
          <dgm:chPref val="7"/>
          <dgm:dir/>
        </dgm:presLayoutVars>
      </dgm:prSet>
      <dgm:spPr/>
    </dgm:pt>
    <dgm:pt modelId="{DB2F4570-4AEE-4A20-9C6A-9B8FE6C352F5}" type="pres">
      <dgm:prSet presAssocID="{29AF3E21-54FB-4379-87DD-111C159ED63D}" presName="Name1" presStyleCnt="0"/>
      <dgm:spPr/>
    </dgm:pt>
    <dgm:pt modelId="{C2663390-97AD-4EC6-BC84-37ACAD27318E}" type="pres">
      <dgm:prSet presAssocID="{29AF3E21-54FB-4379-87DD-111C159ED63D}" presName="cycle" presStyleCnt="0"/>
      <dgm:spPr/>
    </dgm:pt>
    <dgm:pt modelId="{8E512E29-2419-46B8-95C6-9E3B2C1DAC66}" type="pres">
      <dgm:prSet presAssocID="{29AF3E21-54FB-4379-87DD-111C159ED63D}" presName="srcNode" presStyleLbl="node1" presStyleIdx="0" presStyleCnt="3"/>
      <dgm:spPr/>
    </dgm:pt>
    <dgm:pt modelId="{AD76119F-B823-4E61-9D9A-B3B6198C532F}" type="pres">
      <dgm:prSet presAssocID="{29AF3E21-54FB-4379-87DD-111C159ED63D}" presName="conn" presStyleLbl="parChTrans1D2" presStyleIdx="0" presStyleCnt="1"/>
      <dgm:spPr/>
    </dgm:pt>
    <dgm:pt modelId="{C56CE734-C98C-4986-84D9-C94F3AA424A3}" type="pres">
      <dgm:prSet presAssocID="{29AF3E21-54FB-4379-87DD-111C159ED63D}" presName="extraNode" presStyleLbl="node1" presStyleIdx="0" presStyleCnt="3"/>
      <dgm:spPr/>
    </dgm:pt>
    <dgm:pt modelId="{5FE68774-0B80-435F-B5E4-EA7419F126F8}" type="pres">
      <dgm:prSet presAssocID="{29AF3E21-54FB-4379-87DD-111C159ED63D}" presName="dstNode" presStyleLbl="node1" presStyleIdx="0" presStyleCnt="3"/>
      <dgm:spPr/>
    </dgm:pt>
    <dgm:pt modelId="{9DCE5398-FA61-467E-9512-B40263EA6CCB}" type="pres">
      <dgm:prSet presAssocID="{2CA9FA53-2B0A-4ED4-BEE3-4ADA1591BCEC}" presName="text_1" presStyleLbl="node1" presStyleIdx="0" presStyleCnt="3">
        <dgm:presLayoutVars>
          <dgm:bulletEnabled val="1"/>
        </dgm:presLayoutVars>
      </dgm:prSet>
      <dgm:spPr/>
    </dgm:pt>
    <dgm:pt modelId="{02ECFB28-84A9-4F21-9883-56ED21F628BB}" type="pres">
      <dgm:prSet presAssocID="{2CA9FA53-2B0A-4ED4-BEE3-4ADA1591BCEC}" presName="accent_1" presStyleCnt="0"/>
      <dgm:spPr/>
    </dgm:pt>
    <dgm:pt modelId="{DCD26D44-B4A0-4ADC-A2AD-86547ED5E603}" type="pres">
      <dgm:prSet presAssocID="{2CA9FA53-2B0A-4ED4-BEE3-4ADA1591BCEC}" presName="accentRepeatNode" presStyleLbl="solidFgAcc1" presStyleIdx="0" presStyleCnt="3"/>
      <dgm:spPr>
        <a:ln>
          <a:solidFill>
            <a:srgbClr val="008080"/>
          </a:solidFill>
        </a:ln>
      </dgm:spPr>
    </dgm:pt>
    <dgm:pt modelId="{4A23D8D3-605B-4583-A3BF-E50583723461}" type="pres">
      <dgm:prSet presAssocID="{5E8FA259-9790-4D43-A076-77FF5A999DD3}" presName="text_2" presStyleLbl="node1" presStyleIdx="1" presStyleCnt="3">
        <dgm:presLayoutVars>
          <dgm:bulletEnabled val="1"/>
        </dgm:presLayoutVars>
      </dgm:prSet>
      <dgm:spPr/>
    </dgm:pt>
    <dgm:pt modelId="{13C041BA-EFD5-4ECD-8933-2E4C6121FE02}" type="pres">
      <dgm:prSet presAssocID="{5E8FA259-9790-4D43-A076-77FF5A999DD3}" presName="accent_2" presStyleCnt="0"/>
      <dgm:spPr/>
    </dgm:pt>
    <dgm:pt modelId="{165E05FA-060E-4731-A0CC-3B7BF5810C35}" type="pres">
      <dgm:prSet presAssocID="{5E8FA259-9790-4D43-A076-77FF5A999DD3}" presName="accentRepeatNode" presStyleLbl="solidFgAcc1" presStyleIdx="1" presStyleCnt="3"/>
      <dgm:spPr>
        <a:ln>
          <a:solidFill>
            <a:srgbClr val="008080"/>
          </a:solidFill>
        </a:ln>
      </dgm:spPr>
    </dgm:pt>
    <dgm:pt modelId="{A9C37CEA-7D40-4651-B394-6403E27AFE2D}" type="pres">
      <dgm:prSet presAssocID="{D0C73D08-9E94-451B-958D-3E06FB8EEBC2}" presName="text_3" presStyleLbl="node1" presStyleIdx="2" presStyleCnt="3">
        <dgm:presLayoutVars>
          <dgm:bulletEnabled val="1"/>
        </dgm:presLayoutVars>
      </dgm:prSet>
      <dgm:spPr/>
    </dgm:pt>
    <dgm:pt modelId="{DDEAC22F-62C8-4B7A-8D52-F2E345308948}" type="pres">
      <dgm:prSet presAssocID="{D0C73D08-9E94-451B-958D-3E06FB8EEBC2}" presName="accent_3" presStyleCnt="0"/>
      <dgm:spPr/>
    </dgm:pt>
    <dgm:pt modelId="{DA156430-5A75-4B87-A0CF-35EBA6CCEBE6}" type="pres">
      <dgm:prSet presAssocID="{D0C73D08-9E94-451B-958D-3E06FB8EEBC2}" presName="accentRepeatNode" presStyleLbl="solidFgAcc1" presStyleIdx="2" presStyleCnt="3"/>
      <dgm:spPr>
        <a:ln>
          <a:solidFill>
            <a:srgbClr val="008080"/>
          </a:solidFill>
        </a:ln>
      </dgm:spPr>
    </dgm:pt>
  </dgm:ptLst>
  <dgm:cxnLst>
    <dgm:cxn modelId="{B922FE2D-781F-46FF-96F1-A74EC3F16A47}" type="presOf" srcId="{5E8FA259-9790-4D43-A076-77FF5A999DD3}" destId="{4A23D8D3-605B-4583-A3BF-E50583723461}" srcOrd="0" destOrd="0" presId="urn:microsoft.com/office/officeart/2008/layout/VerticalCurvedList"/>
    <dgm:cxn modelId="{2BD74037-73D8-45F6-BDB7-2F4FB9769496}" srcId="{29AF3E21-54FB-4379-87DD-111C159ED63D}" destId="{2CA9FA53-2B0A-4ED4-BEE3-4ADA1591BCEC}" srcOrd="0" destOrd="0" parTransId="{76A9AA53-F242-4EEC-9D7F-B6016FD510F3}" sibTransId="{68BB14EA-85C8-482E-9C76-4113F1C95D66}"/>
    <dgm:cxn modelId="{BBCF0264-211C-4246-9D75-C7DE4B522E74}" type="presOf" srcId="{2CA9FA53-2B0A-4ED4-BEE3-4ADA1591BCEC}" destId="{9DCE5398-FA61-467E-9512-B40263EA6CCB}" srcOrd="0" destOrd="0" presId="urn:microsoft.com/office/officeart/2008/layout/VerticalCurvedList"/>
    <dgm:cxn modelId="{BC2E2288-9843-4C8F-AF62-2BA9C79161AA}" srcId="{29AF3E21-54FB-4379-87DD-111C159ED63D}" destId="{D0C73D08-9E94-451B-958D-3E06FB8EEBC2}" srcOrd="2" destOrd="0" parTransId="{CE8CB7C6-E873-4513-9637-E97F8D3A290C}" sibTransId="{8C56AD43-B8C5-4ECC-9EF5-4D1C146B12C5}"/>
    <dgm:cxn modelId="{B3DC1BA5-88BD-4253-94DD-0825EB8075A9}" type="presOf" srcId="{D0C73D08-9E94-451B-958D-3E06FB8EEBC2}" destId="{A9C37CEA-7D40-4651-B394-6403E27AFE2D}" srcOrd="0" destOrd="0" presId="urn:microsoft.com/office/officeart/2008/layout/VerticalCurvedList"/>
    <dgm:cxn modelId="{F16874A9-6E1C-4971-A10E-782AB13C28C4}" type="presOf" srcId="{29AF3E21-54FB-4379-87DD-111C159ED63D}" destId="{4CCAEB90-11D5-435E-8E3C-C6ABB931A792}" srcOrd="0" destOrd="0" presId="urn:microsoft.com/office/officeart/2008/layout/VerticalCurvedList"/>
    <dgm:cxn modelId="{75EBF6DF-AB3D-482E-9DF1-FEA13B191EA5}" type="presOf" srcId="{68BB14EA-85C8-482E-9C76-4113F1C95D66}" destId="{AD76119F-B823-4E61-9D9A-B3B6198C532F}" srcOrd="0" destOrd="0" presId="urn:microsoft.com/office/officeart/2008/layout/VerticalCurvedList"/>
    <dgm:cxn modelId="{A89C0FF4-ABAD-4A2A-BD84-730B786FA0F8}" srcId="{29AF3E21-54FB-4379-87DD-111C159ED63D}" destId="{5E8FA259-9790-4D43-A076-77FF5A999DD3}" srcOrd="1" destOrd="0" parTransId="{F7B54B37-6424-4150-9B89-D10F93A86FFA}" sibTransId="{13666032-C5FD-47D4-911F-285118D513F4}"/>
    <dgm:cxn modelId="{F98964AE-2D1C-41A3-92E6-16E59A07E706}" type="presParOf" srcId="{4CCAEB90-11D5-435E-8E3C-C6ABB931A792}" destId="{DB2F4570-4AEE-4A20-9C6A-9B8FE6C352F5}" srcOrd="0" destOrd="0" presId="urn:microsoft.com/office/officeart/2008/layout/VerticalCurvedList"/>
    <dgm:cxn modelId="{76830434-9904-426A-BA05-DDDCFD20D6CF}" type="presParOf" srcId="{DB2F4570-4AEE-4A20-9C6A-9B8FE6C352F5}" destId="{C2663390-97AD-4EC6-BC84-37ACAD27318E}" srcOrd="0" destOrd="0" presId="urn:microsoft.com/office/officeart/2008/layout/VerticalCurvedList"/>
    <dgm:cxn modelId="{BF268136-660F-4F07-8446-4E169E0A8A32}" type="presParOf" srcId="{C2663390-97AD-4EC6-BC84-37ACAD27318E}" destId="{8E512E29-2419-46B8-95C6-9E3B2C1DAC66}" srcOrd="0" destOrd="0" presId="urn:microsoft.com/office/officeart/2008/layout/VerticalCurvedList"/>
    <dgm:cxn modelId="{C25AC655-0FE6-4EC2-B480-6E710A3DFA18}" type="presParOf" srcId="{C2663390-97AD-4EC6-BC84-37ACAD27318E}" destId="{AD76119F-B823-4E61-9D9A-B3B6198C532F}" srcOrd="1" destOrd="0" presId="urn:microsoft.com/office/officeart/2008/layout/VerticalCurvedList"/>
    <dgm:cxn modelId="{0C739AA5-22A0-4DC7-9073-1658353CF102}" type="presParOf" srcId="{C2663390-97AD-4EC6-BC84-37ACAD27318E}" destId="{C56CE734-C98C-4986-84D9-C94F3AA424A3}" srcOrd="2" destOrd="0" presId="urn:microsoft.com/office/officeart/2008/layout/VerticalCurvedList"/>
    <dgm:cxn modelId="{51366606-B6B5-4D44-9207-E38BC3C9B95D}" type="presParOf" srcId="{C2663390-97AD-4EC6-BC84-37ACAD27318E}" destId="{5FE68774-0B80-435F-B5E4-EA7419F126F8}" srcOrd="3" destOrd="0" presId="urn:microsoft.com/office/officeart/2008/layout/VerticalCurvedList"/>
    <dgm:cxn modelId="{80BC081C-CB34-4D15-90C1-174C1ECE7A9A}" type="presParOf" srcId="{DB2F4570-4AEE-4A20-9C6A-9B8FE6C352F5}" destId="{9DCE5398-FA61-467E-9512-B40263EA6CCB}" srcOrd="1" destOrd="0" presId="urn:microsoft.com/office/officeart/2008/layout/VerticalCurvedList"/>
    <dgm:cxn modelId="{0A1DF7DF-B9BE-461D-AFDE-04E6B8DCABAD}" type="presParOf" srcId="{DB2F4570-4AEE-4A20-9C6A-9B8FE6C352F5}" destId="{02ECFB28-84A9-4F21-9883-56ED21F628BB}" srcOrd="2" destOrd="0" presId="urn:microsoft.com/office/officeart/2008/layout/VerticalCurvedList"/>
    <dgm:cxn modelId="{9E3028E2-9639-4068-800B-3D92110A8251}" type="presParOf" srcId="{02ECFB28-84A9-4F21-9883-56ED21F628BB}" destId="{DCD26D44-B4A0-4ADC-A2AD-86547ED5E603}" srcOrd="0" destOrd="0" presId="urn:microsoft.com/office/officeart/2008/layout/VerticalCurvedList"/>
    <dgm:cxn modelId="{E4A52ADD-4ECB-44F0-A934-451D3073A2C7}" type="presParOf" srcId="{DB2F4570-4AEE-4A20-9C6A-9B8FE6C352F5}" destId="{4A23D8D3-605B-4583-A3BF-E50583723461}" srcOrd="3" destOrd="0" presId="urn:microsoft.com/office/officeart/2008/layout/VerticalCurvedList"/>
    <dgm:cxn modelId="{816D979D-CE99-493E-B099-D2E0AB902AEB}" type="presParOf" srcId="{DB2F4570-4AEE-4A20-9C6A-9B8FE6C352F5}" destId="{13C041BA-EFD5-4ECD-8933-2E4C6121FE02}" srcOrd="4" destOrd="0" presId="urn:microsoft.com/office/officeart/2008/layout/VerticalCurvedList"/>
    <dgm:cxn modelId="{60BCE80E-6E00-4E31-8E7B-9A42CBC61EE8}" type="presParOf" srcId="{13C041BA-EFD5-4ECD-8933-2E4C6121FE02}" destId="{165E05FA-060E-4731-A0CC-3B7BF5810C35}" srcOrd="0" destOrd="0" presId="urn:microsoft.com/office/officeart/2008/layout/VerticalCurvedList"/>
    <dgm:cxn modelId="{0EEB3E65-0F05-4EE5-B22E-DF5B7A1625F3}" type="presParOf" srcId="{DB2F4570-4AEE-4A20-9C6A-9B8FE6C352F5}" destId="{A9C37CEA-7D40-4651-B394-6403E27AFE2D}" srcOrd="5" destOrd="0" presId="urn:microsoft.com/office/officeart/2008/layout/VerticalCurvedList"/>
    <dgm:cxn modelId="{5C073BF0-B9E0-42C9-ABC9-17FD6ED3E920}" type="presParOf" srcId="{DB2F4570-4AEE-4A20-9C6A-9B8FE6C352F5}" destId="{DDEAC22F-62C8-4B7A-8D52-F2E345308948}" srcOrd="6" destOrd="0" presId="urn:microsoft.com/office/officeart/2008/layout/VerticalCurvedList"/>
    <dgm:cxn modelId="{51317B9D-4FBB-4E7D-B4DD-237C12C9322A}" type="presParOf" srcId="{DDEAC22F-62C8-4B7A-8D52-F2E345308948}" destId="{DA156430-5A75-4B87-A0CF-35EBA6CCEB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BD088-5008-42D0-AC07-C4200101B412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Создание целочисленных координат</a:t>
          </a:r>
        </a:p>
      </dsp:txBody>
      <dsp:txXfrm>
        <a:off x="21425" y="21425"/>
        <a:ext cx="3818966" cy="688670"/>
      </dsp:txXfrm>
    </dsp:sp>
    <dsp:sp modelId="{406D2C5E-7237-47A5-99C2-57BA0054C5F8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Создание агентов</a:t>
          </a:r>
        </a:p>
      </dsp:txBody>
      <dsp:txXfrm>
        <a:off x="371945" y="854545"/>
        <a:ext cx="3825062" cy="688669"/>
      </dsp:txXfrm>
    </dsp:sp>
    <dsp:sp modelId="{E88F2881-529E-4164-B494-94024A6E080C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Определение счастья агента</a:t>
          </a:r>
        </a:p>
      </dsp:txBody>
      <dsp:txXfrm>
        <a:off x="722464" y="1687665"/>
        <a:ext cx="3825062" cy="688669"/>
      </dsp:txXfrm>
    </dsp:sp>
    <dsp:sp modelId="{3B5644F0-2F3F-4619-B7C6-43CDE4C30A51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Перемещение по среде</a:t>
          </a:r>
        </a:p>
      </dsp:txBody>
      <dsp:txXfrm>
        <a:off x="1072984" y="2520785"/>
        <a:ext cx="3825062" cy="688669"/>
      </dsp:txXfrm>
    </dsp:sp>
    <dsp:sp modelId="{AC449AF8-72DE-4997-B44F-25DA4E167D4A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solidFill>
          <a:srgbClr val="0080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>
              <a:latin typeface="Century Gothic" panose="020B0502020202020204" pitchFamily="34" charset="0"/>
            </a:rPr>
            <a:t>Момент остановки</a:t>
          </a:r>
        </a:p>
      </dsp:txBody>
      <dsp:txXfrm>
        <a:off x="1423504" y="3353905"/>
        <a:ext cx="3825062" cy="688669"/>
      </dsp:txXfrm>
    </dsp:sp>
    <dsp:sp modelId="{A2AF80F5-8059-4854-8A00-02E629C7EC1E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4325417" y="534416"/>
        <a:ext cx="261518" cy="357805"/>
      </dsp:txXfrm>
    </dsp:sp>
    <dsp:sp modelId="{C1F7490F-1E13-4D10-AA66-53370315C44D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4675937" y="1367536"/>
        <a:ext cx="261518" cy="357805"/>
      </dsp:txXfrm>
    </dsp:sp>
    <dsp:sp modelId="{193B9F60-525D-4718-BF30-0D1EA5253E7B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5026457" y="2188464"/>
        <a:ext cx="261518" cy="357805"/>
      </dsp:txXfrm>
    </dsp:sp>
    <dsp:sp modelId="{6C2CBE9A-19E1-489C-8739-7EBAA248281C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5376977" y="3029712"/>
        <a:ext cx="261518" cy="35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6119F-B823-4E61-9D9A-B3B6198C532F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rgbClr val="0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E5398-FA61-467E-9512-B40263EA6CCB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Century Gothic" panose="020B0502020202020204" pitchFamily="34" charset="0"/>
            </a:rPr>
            <a:t>Реализовали дискретную и непрерывную модель Шеллинга</a:t>
          </a:r>
        </a:p>
      </dsp:txBody>
      <dsp:txXfrm>
        <a:off x="564979" y="406400"/>
        <a:ext cx="5475833" cy="812800"/>
      </dsp:txXfrm>
    </dsp:sp>
    <dsp:sp modelId="{DCD26D44-B4A0-4ADC-A2AD-86547ED5E603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3D8D3-605B-4583-A3BF-E50583723461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Century Gothic" panose="020B0502020202020204" pitchFamily="34" charset="0"/>
            </a:rPr>
            <a:t>Подобрали 10 параметров для описания поведения агентов в социальных сетях</a:t>
          </a:r>
        </a:p>
      </dsp:txBody>
      <dsp:txXfrm>
        <a:off x="860432" y="1625599"/>
        <a:ext cx="5180380" cy="812800"/>
      </dsp:txXfrm>
    </dsp:sp>
    <dsp:sp modelId="{165E05FA-060E-4731-A0CC-3B7BF5810C35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37CEA-7D40-4651-B394-6403E27AFE2D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>
              <a:latin typeface="Century Gothic" panose="020B0502020202020204" pitchFamily="34" charset="0"/>
            </a:rPr>
            <a:t>Модифицировали непрерывную модель в контексте социальных сетей</a:t>
          </a:r>
        </a:p>
      </dsp:txBody>
      <dsp:txXfrm>
        <a:off x="564979" y="2844800"/>
        <a:ext cx="5475833" cy="812800"/>
      </dsp:txXfrm>
    </dsp:sp>
    <dsp:sp modelId="{DA156430-5A75-4B87-A0CF-35EBA6CCEBE6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FD01C-4E88-4698-9749-53EF805AEE25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A1B13-EC46-49AF-BBF7-05A8406EBF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752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91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473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15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11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731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35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6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3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6E799-8704-45DE-A726-BCF3A765DEDC}" type="datetimeFigureOut">
              <a:rPr lang="ru-RU" smtClean="0"/>
              <a:t>24.12.2019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82C98-157F-439C-B660-3DC82187B0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2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8D64CA3-8D77-42C9-B3C3-7CF33F8D2894}"/>
              </a:ext>
            </a:extLst>
          </p:cNvPr>
          <p:cNvGrpSpPr/>
          <p:nvPr/>
        </p:nvGrpSpPr>
        <p:grpSpPr>
          <a:xfrm>
            <a:off x="143784" y="1351724"/>
            <a:ext cx="9019313" cy="4233063"/>
            <a:chOff x="77357" y="1325220"/>
            <a:chExt cx="8794866" cy="4233063"/>
          </a:xfrm>
        </p:grpSpPr>
        <p:pic>
          <p:nvPicPr>
            <p:cNvPr id="6" name="Picture 2" descr="ÐÐ°ÑÑÐ¸Ð½ÐºÐ¸ Ð¿Ð¾ Ð·Ð°Ð¿ÑÐ¾ÑÑ ÑÐ¿Ð±Ð³ÑÑ Ð»Ð¾Ð³Ð¾">
              <a:extLst>
                <a:ext uri="{FF2B5EF4-FFF2-40B4-BE49-F238E27FC236}">
                  <a16:creationId xmlns:a16="http://schemas.microsoft.com/office/drawing/2014/main" id="{06DDB2D6-A8AE-430F-86BB-4B7C3F138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61" y="1325220"/>
              <a:ext cx="2082034" cy="2748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4BED5870-BA50-4CA0-83A7-D84896860EF1}"/>
                </a:ext>
              </a:extLst>
            </p:cNvPr>
            <p:cNvCxnSpPr/>
            <p:nvPr/>
          </p:nvCxnSpPr>
          <p:spPr>
            <a:xfrm>
              <a:off x="2900863" y="4234844"/>
              <a:ext cx="314785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99D10CB5-D228-4EF8-9283-6A0031A75472}"/>
                </a:ext>
              </a:extLst>
            </p:cNvPr>
            <p:cNvSpPr/>
            <p:nvPr/>
          </p:nvSpPr>
          <p:spPr>
            <a:xfrm>
              <a:off x="77357" y="4234844"/>
              <a:ext cx="879486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altLang="ru-RU" sz="4000" dirty="0">
                  <a:solidFill>
                    <a:srgbClr val="008080"/>
                  </a:solidFill>
                  <a:latin typeface="Century Gothic" panose="020B0502020202020204" pitchFamily="34" charset="0"/>
                </a:rPr>
                <a:t>Языки и методы программирования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38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10-22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4" y="554079"/>
            <a:ext cx="5189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4490D-1C5D-4D79-BA99-F1B7D0447372}"/>
              </a:ext>
            </a:extLst>
          </p:cNvPr>
          <p:cNvSpPr txBox="1"/>
          <p:nvPr/>
        </p:nvSpPr>
        <p:spPr>
          <a:xfrm>
            <a:off x="3541108" y="1140781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15998E-7A75-4EF5-B285-14B531903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6325DBA4-7178-4DB8-A00D-9FC95C89999B}"/>
                  </a:ext>
                </a:extLst>
              </p:cNvPr>
              <p:cNvSpPr/>
              <p:nvPr/>
            </p:nvSpPr>
            <p:spPr>
              <a:xfrm>
                <a:off x="4975671" y="3701703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𝑡𝑜𝑙𝑒𝑟𝑎𝑛𝑐𝑒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Округление до 4 знаков</a:t>
                </a:r>
              </a:p>
            </p:txBody>
          </p:sp>
        </mc:Choice>
        <mc:Fallback xmlns=""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6325DBA4-7178-4DB8-A00D-9FC95C899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71" y="3701703"/>
                <a:ext cx="2750996" cy="12079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681620D-CBAF-44C8-826E-97243C9C317B}"/>
                  </a:ext>
                </a:extLst>
              </p:cNvPr>
              <p:cNvSpPr/>
              <p:nvPr/>
            </p:nvSpPr>
            <p:spPr>
              <a:xfrm>
                <a:off x="4961551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𝑓𝑟𝑖𝑒𝑛𝑑𝑙𝑦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Округление до </a:t>
                </a:r>
                <a:r>
                  <a:rPr lang="en-GB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2</a:t>
                </a:r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знаков</a:t>
                </a:r>
              </a:p>
            </p:txBody>
          </p:sp>
        </mc:Choice>
        <mc:Fallback xmlns="">
          <p:sp>
            <p:nvSpPr>
              <p:cNvPr id="15" name="Прямоугольник: скругленные углы 14">
                <a:extLst>
                  <a:ext uri="{FF2B5EF4-FFF2-40B4-BE49-F238E27FC236}">
                    <a16:creationId xmlns:a16="http://schemas.microsoft.com/office/drawing/2014/main" id="{B681620D-CBAF-44C8-826E-97243C9C3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551" y="2149917"/>
                <a:ext cx="2750996" cy="1207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7456E799-069D-4BF3-9B2F-0225B5AC79AE}"/>
                  </a:ext>
                </a:extLst>
              </p:cNvPr>
              <p:cNvSpPr/>
              <p:nvPr/>
            </p:nvSpPr>
            <p:spPr>
              <a:xfrm>
                <a:off x="1091211" y="3701703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𝑎𝑠𝑠𝑖𝑚𝑖𝑙𝑎𝑡𝑖𝑜𝑛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 100]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0" name="Прямоугольник: скругленные углы 19">
                <a:extLst>
                  <a:ext uri="{FF2B5EF4-FFF2-40B4-BE49-F238E27FC236}">
                    <a16:creationId xmlns:a16="http://schemas.microsoft.com/office/drawing/2014/main" id="{7456E799-069D-4BF3-9B2F-0225B5AC7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11" y="3701703"/>
                <a:ext cx="2750996" cy="12079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BFD642B4-D3DC-43C3-B618-27289020B7B2}"/>
                  </a:ext>
                </a:extLst>
              </p:cNvPr>
              <p:cNvSpPr/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𝑐𝑜𝑜𝑟𝑑𝑖𝑛𝑎𝑡𝑒𝑠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ru-RU" sz="160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Округление до 4 знаков</a:t>
                </a:r>
              </a:p>
            </p:txBody>
          </p:sp>
        </mc:Choice>
        <mc:Fallback xmlns="">
          <p:sp>
            <p:nvSpPr>
              <p:cNvPr id="21" name="Прямоугольник: скругленные углы 20">
                <a:extLst>
                  <a:ext uri="{FF2B5EF4-FFF2-40B4-BE49-F238E27FC236}">
                    <a16:creationId xmlns:a16="http://schemas.microsoft.com/office/drawing/2014/main" id="{BFD642B4-D3DC-43C3-B618-27289020B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5A48C011-342C-497B-972F-10462F6321C6}"/>
              </a:ext>
            </a:extLst>
          </p:cNvPr>
          <p:cNvSpPr/>
          <p:nvPr/>
        </p:nvSpPr>
        <p:spPr>
          <a:xfrm>
            <a:off x="3063336" y="5253489"/>
            <a:ext cx="2750996" cy="12079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Тип агента (3 типа)</a:t>
            </a:r>
          </a:p>
        </p:txBody>
      </p:sp>
    </p:spTree>
    <p:extLst>
      <p:ext uri="{BB962C8B-B14F-4D97-AF65-F5344CB8AC3E}">
        <p14:creationId xmlns:p14="http://schemas.microsoft.com/office/powerpoint/2010/main" val="116096801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11-22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89" y="554079"/>
            <a:ext cx="5189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  <a:endParaRPr lang="ru-RU" sz="2400" b="1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7FF5A7-3051-47C0-90DC-45CB6768F1E5}"/>
              </a:ext>
            </a:extLst>
          </p:cNvPr>
          <p:cNvSpPr/>
          <p:nvPr/>
        </p:nvSpPr>
        <p:spPr>
          <a:xfrm>
            <a:off x="600184" y="5537876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7B4FE17-F488-4B6A-B5D6-AD42F28E32C4}"/>
              </a:ext>
            </a:extLst>
          </p:cNvPr>
          <p:cNvSpPr/>
          <p:nvPr/>
        </p:nvSpPr>
        <p:spPr>
          <a:xfrm>
            <a:off x="5036654" y="5537876"/>
            <a:ext cx="284885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сегрегация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A8DC2AA-FC42-4E0E-B73A-62B3B1538725}"/>
              </a:ext>
            </a:extLst>
          </p:cNvPr>
          <p:cNvGrpSpPr/>
          <p:nvPr/>
        </p:nvGrpSpPr>
        <p:grpSpPr>
          <a:xfrm>
            <a:off x="252614" y="1386246"/>
            <a:ext cx="8148801" cy="4085508"/>
            <a:chOff x="252614" y="1386246"/>
            <a:chExt cx="8148801" cy="4085508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F7D2A14-8295-4338-A5A8-4990579123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617" t="34078" r="46796" b="9068"/>
            <a:stretch/>
          </p:blipFill>
          <p:spPr>
            <a:xfrm>
              <a:off x="252614" y="1386246"/>
              <a:ext cx="4106653" cy="4030228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038930E0-B6E5-4436-A780-180A4380C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417" t="31144" r="47542" b="11360"/>
            <a:stretch/>
          </p:blipFill>
          <p:spPr>
            <a:xfrm>
              <a:off x="4238287" y="1396696"/>
              <a:ext cx="4163128" cy="4075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23281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12-22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2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1729C6-2C88-4FF2-A95E-D5F8DBE65F49}"/>
              </a:ext>
            </a:extLst>
          </p:cNvPr>
          <p:cNvPicPr/>
          <p:nvPr/>
        </p:nvPicPr>
        <p:blipFill rotWithShape="1">
          <a:blip r:embed="rId3"/>
          <a:srcRect l="19241" t="31015" r="57541" b="19498"/>
          <a:stretch/>
        </p:blipFill>
        <p:spPr bwMode="auto">
          <a:xfrm>
            <a:off x="416437" y="1416345"/>
            <a:ext cx="3328414" cy="399015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C7D43B-A0AA-41DE-B04C-DC2822022896}"/>
              </a:ext>
            </a:extLst>
          </p:cNvPr>
          <p:cNvSpPr txBox="1"/>
          <p:nvPr/>
        </p:nvSpPr>
        <p:spPr>
          <a:xfrm>
            <a:off x="4234648" y="1997839"/>
            <a:ext cx="4077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Type 0, 1, 2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Same type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Tolerance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толерантности;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Friendly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дружелюбности</a:t>
            </a:r>
            <a:r>
              <a:rPr lang="en-GB" dirty="0">
                <a:latin typeface="Century Gothic" panose="020B0502020202020204" pitchFamily="34" charset="0"/>
              </a:rPr>
              <a:t>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Assimilation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процент способности к ассимиляции.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FBE7B8-5CB0-454A-A43D-8BB3C933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947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13-22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758570" y="348417"/>
            <a:ext cx="56268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модифицированная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3782B8E-C435-4BDA-85EA-1B4B49DBDCEE}"/>
              </a:ext>
            </a:extLst>
          </p:cNvPr>
          <p:cNvGrpSpPr/>
          <p:nvPr/>
        </p:nvGrpSpPr>
        <p:grpSpPr>
          <a:xfrm>
            <a:off x="2857386" y="2482714"/>
            <a:ext cx="3429227" cy="3170099"/>
            <a:chOff x="2806446" y="2456081"/>
            <a:chExt cx="3429227" cy="31700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FC4827-718C-4FA7-A17E-595C385F5B69}"/>
                </a:ext>
              </a:extLst>
            </p:cNvPr>
            <p:cNvSpPr txBox="1"/>
            <p:nvPr/>
          </p:nvSpPr>
          <p:spPr>
            <a:xfrm>
              <a:off x="3146366" y="2456081"/>
              <a:ext cx="3089307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Century Gothic" panose="020B0502020202020204" pitchFamily="34" charset="0"/>
                </a:rPr>
                <a:t>Тип агента;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Толерантность;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Дружелюбность;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Безопасность;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Популярность;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Коммуникабельность;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Предпочтения;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Доступ к интернету;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Желание общаться;</a:t>
              </a:r>
            </a:p>
            <a:p>
              <a:r>
                <a:rPr lang="ru-RU" sz="2000" dirty="0">
                  <a:latin typeface="Century Gothic" panose="020B0502020202020204" pitchFamily="34" charset="0"/>
                </a:rPr>
                <a:t>Специальные точки.</a:t>
              </a: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3F55F92D-F527-4467-8795-91890B0CC5C8}"/>
                </a:ext>
              </a:extLst>
            </p:cNvPr>
            <p:cNvGrpSpPr/>
            <p:nvPr/>
          </p:nvGrpSpPr>
          <p:grpSpPr>
            <a:xfrm>
              <a:off x="2806446" y="2521258"/>
              <a:ext cx="281356" cy="3049212"/>
              <a:chOff x="2806446" y="2521258"/>
              <a:chExt cx="281356" cy="3049212"/>
            </a:xfrm>
          </p:grpSpPr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F7EC50B6-BA2B-4B2E-B724-51E71177B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2521258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BB0016CD-EEB2-4FE6-A07C-D1FF7CE26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2838362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43288610-8EF2-4B35-B3C4-B3A99AED9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155466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B2EEE80C-2335-4E8D-8191-656A079D5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442882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F93859D9-3CB4-461E-9D3B-F2FF5B742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68" y="3759986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2566F878-58E8-4538-8912-8AB5C70FF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075551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5" name="Рисунок 24">
                <a:extLst>
                  <a:ext uri="{FF2B5EF4-FFF2-40B4-BE49-F238E27FC236}">
                    <a16:creationId xmlns:a16="http://schemas.microsoft.com/office/drawing/2014/main" id="{07003C38-063C-4661-AC55-D212AC79A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362967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70142CA9-A24F-4567-B6CE-A0D313CE3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674524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FFE0DC48-6551-46EC-924E-904F9B6D9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9039" y="4985730"/>
                <a:ext cx="273534" cy="273534"/>
              </a:xfrm>
              <a:prstGeom prst="rect">
                <a:avLst/>
              </a:prstGeom>
            </p:spPr>
          </p:pic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6F9D5F3D-0E3A-4578-BC17-F170EAB58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446" y="5296936"/>
                <a:ext cx="273534" cy="273534"/>
              </a:xfrm>
              <a:prstGeom prst="rect">
                <a:avLst/>
              </a:prstGeom>
            </p:spPr>
          </p:pic>
        </p:grp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4BC8-E0B7-425A-B61D-A9A4466A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E74BF1-CD41-4E07-A848-0C3C2898F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1928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14-22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4BC8-E0B7-425A-B61D-A9A4466A4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E74BF1-CD41-4E07-A848-0C3C2898F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/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𝑠𝑎𝑓𝑒𝑡𝑦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𝑇𝑟𝑢𝑒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𝐹𝑎𝑙𝑠𝑒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2149917"/>
                <a:ext cx="2750996" cy="1207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/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𝑠𝑜𝑐𝑖𝑎𝑏𝑖𝑙𝑖𝑡𝑦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", 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B2780118-FBC3-4419-92B8-2BDF20269DFB}"/>
                  </a:ext>
                </a:extLst>
              </p:cNvPr>
              <p:cNvSpPr/>
              <p:nvPr/>
            </p:nvSpPr>
            <p:spPr>
              <a:xfrm>
                <a:off x="2340947" y="5027005"/>
                <a:ext cx="3739715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𝑎𝑐𝑐𝑒𝑠𝑠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𝑖𝑛𝑡𝑒𝑟𝑛𝑒𝑡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𝑇𝑟𝑢𝑒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𝐹𝑎𝑙𝑠𝑒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: скругленные углы 31">
                <a:extLst>
                  <a:ext uri="{FF2B5EF4-FFF2-40B4-BE49-F238E27FC236}">
                    <a16:creationId xmlns:a16="http://schemas.microsoft.com/office/drawing/2014/main" id="{B2780118-FBC3-4419-92B8-2BDF20269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947" y="5027005"/>
                <a:ext cx="3739715" cy="120793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/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𝑝𝑟𝑒𝑓𝑒𝑟𝑒𝑛𝑐𝑒𝑠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m:rPr>
                          <m:nor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Politics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Economy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𝑆𝑝𝑜𝑟𝑡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𝐴𝑟𝑡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𝑆𝑐𝑖𝑒𝑛𝑐𝑒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𝐶𝑜𝑜𝑘𝑖𝑛𝑔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𝑅𝑒𝑙𝑖𝑔𝑖𝑜𝑛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90061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15-22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EF40A-A137-410B-9933-7BD6F3F0920B}"/>
              </a:ext>
            </a:extLst>
          </p:cNvPr>
          <p:cNvSpPr txBox="1"/>
          <p:nvPr/>
        </p:nvSpPr>
        <p:spPr>
          <a:xfrm>
            <a:off x="3320248" y="1539597"/>
            <a:ext cx="235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rgbClr val="008080"/>
                </a:solidFill>
                <a:latin typeface="Century Gothic" panose="020B0502020202020204" pitchFamily="34" charset="0"/>
              </a:rPr>
              <a:t>Параметры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FF4BC8-E0B7-425A-B61D-A9A4466A4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95" y="5285897"/>
            <a:ext cx="1401745" cy="140174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E74BF1-CD41-4E07-A848-0C3C2898F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/>
              <p:nvPr/>
            </p:nvSpPr>
            <p:spPr>
              <a:xfrm>
                <a:off x="1100977" y="2146810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𝑤𝑖𝑠h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: скругленные углы 28">
                <a:extLst>
                  <a:ext uri="{FF2B5EF4-FFF2-40B4-BE49-F238E27FC236}">
                    <a16:creationId xmlns:a16="http://schemas.microsoft.com/office/drawing/2014/main" id="{3E4269F2-7FF5-4D88-BCE8-29CA1595F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77" y="2146810"/>
                <a:ext cx="2750996" cy="1207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/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𝑝𝑜𝑝𝑢𝑙𝑎𝑟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", "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𝑈𝑃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"}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: скругленные углы 30">
                <a:extLst>
                  <a:ext uri="{FF2B5EF4-FFF2-40B4-BE49-F238E27FC236}">
                    <a16:creationId xmlns:a16="http://schemas.microsoft.com/office/drawing/2014/main" id="{84A1FB43-BA90-42D6-9476-E25D4DEED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49917"/>
                <a:ext cx="2750996" cy="120793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/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𝑠𝑝𝑒𝑐𝑖𝑎𝑙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𝑝𝑜𝑖𝑛𝑡𝑠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−массив из 10т. координат</m:t>
                      </m:r>
                    </m:oMath>
                  </m:oMathPara>
                </a14:m>
                <a:endParaRPr lang="ru-RU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𝑠𝑝𝑒𝑐𝑖𝑎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𝑝𝑜𝑖𝑛𝑡𝑠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2 −массив из 100т. координат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endParaRPr lang="en-GB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6C6BF434-998F-4ED7-930F-18E482A45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15" y="3588461"/>
                <a:ext cx="6224381" cy="120793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12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16-22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1977393" y="554079"/>
            <a:ext cx="5189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епрерывная модель Шеллинга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для социальных сетей</a:t>
            </a:r>
            <a:endParaRPr lang="ru-RU" sz="2400" b="1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50E9444-2509-4414-A01E-E7B650C1A1F1}"/>
              </a:ext>
            </a:extLst>
          </p:cNvPr>
          <p:cNvGrpSpPr/>
          <p:nvPr/>
        </p:nvGrpSpPr>
        <p:grpSpPr>
          <a:xfrm>
            <a:off x="342468" y="1615902"/>
            <a:ext cx="7878005" cy="3888252"/>
            <a:chOff x="342468" y="1615902"/>
            <a:chExt cx="7878005" cy="388825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39A1EE5-BEC3-404A-848C-182C92087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97" t="35804" r="46862" b="6549"/>
            <a:stretch/>
          </p:blipFill>
          <p:spPr>
            <a:xfrm>
              <a:off x="342468" y="1660124"/>
              <a:ext cx="3916800" cy="384403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7385CE4-8798-43E0-9A0D-626ED41D6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872" t="33733" r="46796" b="8102"/>
            <a:stretch/>
          </p:blipFill>
          <p:spPr>
            <a:xfrm>
              <a:off x="4259268" y="1615902"/>
              <a:ext cx="3961205" cy="3888252"/>
            </a:xfrm>
            <a:prstGeom prst="rect">
              <a:avLst/>
            </a:prstGeom>
          </p:spPr>
        </p:pic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9BEF143-6153-4ED9-AC0E-68264FF75AE6}"/>
              </a:ext>
            </a:extLst>
          </p:cNvPr>
          <p:cNvSpPr/>
          <p:nvPr/>
        </p:nvSpPr>
        <p:spPr>
          <a:xfrm>
            <a:off x="600184" y="5537876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 в социальных сетях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372395-DB4B-4736-A4FC-0FE0A608D2F7}"/>
              </a:ext>
            </a:extLst>
          </p:cNvPr>
          <p:cNvSpPr/>
          <p:nvPr/>
        </p:nvSpPr>
        <p:spPr>
          <a:xfrm>
            <a:off x="4362472" y="5550314"/>
            <a:ext cx="405110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информированность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EBBC571-6A31-49F0-8DA8-339AD3D3E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0" y="294740"/>
            <a:ext cx="868837" cy="8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9820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17-22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7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E0113B3-F106-48BA-8B7C-56170FB9213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42677" r="58311" b="17217"/>
          <a:stretch/>
        </p:blipFill>
        <p:spPr bwMode="auto">
          <a:xfrm>
            <a:off x="244805" y="1397180"/>
            <a:ext cx="3973949" cy="40636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4D55A-9DEA-4F93-8639-31A45AE1B107}"/>
              </a:ext>
            </a:extLst>
          </p:cNvPr>
          <p:cNvSpPr txBox="1"/>
          <p:nvPr/>
        </p:nvSpPr>
        <p:spPr>
          <a:xfrm>
            <a:off x="4529541" y="1917940"/>
            <a:ext cx="4077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Informed, Uninformed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Required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Tolerance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толерантности;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Friendly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порог дружелюбности</a:t>
            </a:r>
            <a:r>
              <a:rPr lang="en-GB" dirty="0">
                <a:latin typeface="Century Gothic" panose="020B0502020202020204" pitchFamily="34" charset="0"/>
              </a:rPr>
              <a:t>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25B28-CA05-49F1-8A46-D03703625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6474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18-22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9FCF14-1353-490D-8923-09858E04699B}"/>
              </a:ext>
            </a:extLst>
          </p:cNvPr>
          <p:cNvSpPr txBox="1"/>
          <p:nvPr/>
        </p:nvSpPr>
        <p:spPr>
          <a:xfrm>
            <a:off x="249058" y="5433134"/>
            <a:ext cx="829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При старте агентов 50 на 50 добились информированности в 85.6 %</a:t>
            </a:r>
          </a:p>
        </p:txBody>
      </p: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46284B2B-14E0-44D1-A3A1-0D8AF104AC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843387"/>
              </p:ext>
            </p:extLst>
          </p:nvPr>
        </p:nvGraphicFramePr>
        <p:xfrm>
          <a:off x="-784194" y="105553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465DB0F3-7483-4A99-9F00-CC246B3B5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9588354"/>
              </p:ext>
            </p:extLst>
          </p:nvPr>
        </p:nvGraphicFramePr>
        <p:xfrm>
          <a:off x="3352800" y="105553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6A2F15F-6826-468A-97C7-34D004190BFE}"/>
              </a:ext>
            </a:extLst>
          </p:cNvPr>
          <p:cNvSpPr/>
          <p:nvPr/>
        </p:nvSpPr>
        <p:spPr>
          <a:xfrm>
            <a:off x="3589215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0404174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19-22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89215" y="554079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Р</a:t>
            </a:r>
            <a:r>
              <a:rPr lang="ru-RU" sz="2400" b="1" dirty="0">
                <a:latin typeface="Century Gothic" panose="020B0502020202020204" pitchFamily="34" charset="0"/>
              </a:rPr>
              <a:t>езультаты</a:t>
            </a:r>
            <a:endParaRPr lang="ru-RU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A71503-9861-4F8E-AE9E-9EEB4062D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4" t="27865" r="49029" b="12588"/>
          <a:stretch/>
        </p:blipFill>
        <p:spPr>
          <a:xfrm>
            <a:off x="1928965" y="1216404"/>
            <a:ext cx="4822080" cy="5087517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1337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341AC13-C231-41D0-B149-CC4E7A6FBFDD}"/>
              </a:ext>
            </a:extLst>
          </p:cNvPr>
          <p:cNvSpPr/>
          <p:nvPr/>
        </p:nvSpPr>
        <p:spPr>
          <a:xfrm>
            <a:off x="481265" y="1575827"/>
            <a:ext cx="781015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К</a:t>
            </a:r>
            <a:r>
              <a:rPr lang="ru-RU" sz="4000" b="1" dirty="0">
                <a:latin typeface="Century Gothic" panose="020B0502020202020204" pitchFamily="34" charset="0"/>
              </a:rPr>
              <a:t>урсовая</a:t>
            </a:r>
            <a:r>
              <a:rPr lang="ru-RU" sz="4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 </a:t>
            </a:r>
            <a:r>
              <a:rPr lang="ru-RU" sz="4000" b="1" dirty="0">
                <a:latin typeface="Century Gothic" panose="020B0502020202020204" pitchFamily="34" charset="0"/>
              </a:rPr>
              <a:t>работа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Реализация агентно-ориентированных моделей</a:t>
            </a:r>
          </a:p>
          <a:p>
            <a:pPr algn="ctr"/>
            <a:r>
              <a:rPr lang="ru-RU" sz="2400" b="1" dirty="0">
                <a:latin typeface="Century Gothic" panose="020B0502020202020204" pitchFamily="34" charset="0"/>
              </a:rPr>
              <a:t>на языке </a:t>
            </a:r>
            <a:r>
              <a:rPr lang="en-GB" sz="2400" b="1" dirty="0">
                <a:latin typeface="Century Gothic" panose="020B0502020202020204" pitchFamily="34" charset="0"/>
              </a:rPr>
              <a:t>Python</a:t>
            </a:r>
            <a:endParaRPr lang="ru-RU" sz="2400" b="1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F7D5C1A-49D9-4A7C-AA04-D445AB019599}"/>
              </a:ext>
            </a:extLst>
          </p:cNvPr>
          <p:cNvGrpSpPr/>
          <p:nvPr/>
        </p:nvGrpSpPr>
        <p:grpSpPr>
          <a:xfrm>
            <a:off x="3879541" y="0"/>
            <a:ext cx="5300629" cy="6858004"/>
            <a:chOff x="3879541" y="0"/>
            <a:chExt cx="5300629" cy="6858004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85096571-04BE-485C-9381-DF5D7B8BF516}"/>
                </a:ext>
              </a:extLst>
            </p:cNvPr>
            <p:cNvGrpSpPr/>
            <p:nvPr/>
          </p:nvGrpSpPr>
          <p:grpSpPr>
            <a:xfrm>
              <a:off x="8606689" y="0"/>
              <a:ext cx="573481" cy="6858004"/>
              <a:chOff x="8606689" y="0"/>
              <a:chExt cx="573481" cy="6858004"/>
            </a:xfrm>
          </p:grpSpPr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A96C3116-9A4B-4BF9-A668-C48A032A5BF8}"/>
                  </a:ext>
                </a:extLst>
              </p:cNvPr>
              <p:cNvSpPr/>
              <p:nvPr/>
            </p:nvSpPr>
            <p:spPr>
              <a:xfrm>
                <a:off x="8606689" y="0"/>
                <a:ext cx="50400" cy="6858000"/>
              </a:xfrm>
              <a:prstGeom prst="rect">
                <a:avLst/>
              </a:prstGeom>
              <a:solidFill>
                <a:srgbClr val="9395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07F15DB-792A-4161-9F27-034CD5AC3E83}"/>
                  </a:ext>
                </a:extLst>
              </p:cNvPr>
              <p:cNvSpPr/>
              <p:nvPr/>
            </p:nvSpPr>
            <p:spPr>
              <a:xfrm>
                <a:off x="8651741" y="0"/>
                <a:ext cx="492258" cy="6858004"/>
              </a:xfrm>
              <a:prstGeom prst="rect">
                <a:avLst/>
              </a:prstGeom>
              <a:solidFill>
                <a:srgbClr val="0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grpSp>
            <p:nvGrpSpPr>
              <p:cNvPr id="16" name="Группа 15">
                <a:extLst>
                  <a:ext uri="{FF2B5EF4-FFF2-40B4-BE49-F238E27FC236}">
                    <a16:creationId xmlns:a16="http://schemas.microsoft.com/office/drawing/2014/main" id="{EAA4159A-83E2-476A-8BF2-8E950DBDD04E}"/>
                  </a:ext>
                </a:extLst>
              </p:cNvPr>
              <p:cNvGrpSpPr/>
              <p:nvPr/>
            </p:nvGrpSpPr>
            <p:grpSpPr>
              <a:xfrm>
                <a:off x="8615572" y="97490"/>
                <a:ext cx="564598" cy="702810"/>
                <a:chOff x="8516550" y="20743"/>
                <a:chExt cx="604307" cy="738649"/>
              </a:xfrm>
            </p:grpSpPr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F7874333-6671-441C-9BE8-AAEBCE68E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19"/>
                <a:stretch/>
              </p:blipFill>
              <p:spPr>
                <a:xfrm>
                  <a:off x="8623670" y="20743"/>
                  <a:ext cx="390066" cy="414618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EC038E-F993-4C8F-9611-B6864C773B1A}"/>
                    </a:ext>
                  </a:extLst>
                </p:cNvPr>
                <p:cNvSpPr txBox="1"/>
                <p:nvPr/>
              </p:nvSpPr>
              <p:spPr>
                <a:xfrm>
                  <a:off x="8516550" y="382840"/>
                  <a:ext cx="604307" cy="19408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6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unecon.ru</a:t>
                  </a:r>
                  <a:endParaRPr lang="ru-RU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2EB4255-931E-45E2-A64D-C544A2300EF7}"/>
                    </a:ext>
                  </a:extLst>
                </p:cNvPr>
                <p:cNvSpPr txBox="1"/>
                <p:nvPr/>
              </p:nvSpPr>
              <p:spPr>
                <a:xfrm>
                  <a:off x="8516550" y="500615"/>
                  <a:ext cx="568367" cy="258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1000" b="1" dirty="0">
                      <a:solidFill>
                        <a:schemeClr val="bg1"/>
                      </a:solidFill>
                      <a:latin typeface="Century Gothic" panose="020B0502020202020204" pitchFamily="34" charset="0"/>
                      <a:cs typeface="Times New Roman" panose="02020603050405020304" pitchFamily="18" charset="0"/>
                    </a:rPr>
                    <a:t>02-22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B28C4-88B9-431F-8458-7273803B957D}"/>
                </a:ext>
              </a:extLst>
            </p:cNvPr>
            <p:cNvSpPr txBox="1"/>
            <p:nvPr/>
          </p:nvSpPr>
          <p:spPr>
            <a:xfrm>
              <a:off x="3879541" y="3383396"/>
              <a:ext cx="4727147" cy="249818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БАКАЛАВРИАТ</a:t>
              </a:r>
              <a:endParaRPr lang="en-US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  <a:p>
              <a:pPr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Направление подготовки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 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01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.03.0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2</a:t>
              </a:r>
              <a:b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</a:b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Группа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ПМ – 1801</a:t>
              </a:r>
            </a:p>
            <a:p>
              <a:pPr algn="just">
                <a:lnSpc>
                  <a:spcPts val="1800"/>
                </a:lnSpc>
                <a:spcBef>
                  <a:spcPts val="51"/>
                </a:spcBef>
                <a:spcAft>
                  <a:spcPts val="51"/>
                </a:spcAft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Студенты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Кирилл Захаров, Даниил Соболев</a:t>
              </a:r>
            </a:p>
            <a:p>
              <a:pPr>
                <a:lnSpc>
                  <a:spcPts val="1800"/>
                </a:lnSpc>
              </a:pPr>
              <a:endParaRPr lang="ru-RU" sz="1400" dirty="0"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ts val="1800"/>
                </a:lnSpc>
              </a:pP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Лектор</a:t>
              </a:r>
              <a:r>
                <a:rPr lang="en-US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: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 ст. преподаватель</a:t>
              </a:r>
              <a:r>
                <a:rPr lang="en-GB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ru-RU" sz="1400" dirty="0">
                  <a:latin typeface="Century Gothic" panose="020B0502020202020204" pitchFamily="34" charset="0"/>
                  <a:cs typeface="Times New Roman" panose="02020603050405020304" pitchFamily="18" charset="0"/>
                </a:rPr>
                <a:t>Д.Ю. Федоров</a:t>
              </a:r>
            </a:p>
          </p:txBody>
        </p:sp>
      </p:grp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07096AC-7D1B-49A9-AB14-FCE00252EC75}"/>
              </a:ext>
            </a:extLst>
          </p:cNvPr>
          <p:cNvCxnSpPr>
            <a:cxnSpLocks/>
          </p:cNvCxnSpPr>
          <p:nvPr/>
        </p:nvCxnSpPr>
        <p:spPr>
          <a:xfrm>
            <a:off x="3970421" y="5474367"/>
            <a:ext cx="4490052" cy="0"/>
          </a:xfrm>
          <a:prstGeom prst="line">
            <a:avLst/>
          </a:prstGeom>
          <a:ln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56909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20-22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318842" y="554079"/>
            <a:ext cx="450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Н</a:t>
            </a:r>
            <a:r>
              <a:rPr lang="ru-RU" sz="2400" b="1" dirty="0">
                <a:latin typeface="Century Gothic" panose="020B0502020202020204" pitchFamily="34" charset="0"/>
              </a:rPr>
              <a:t>едостатки и перспективы</a:t>
            </a:r>
            <a:endParaRPr lang="ru-RU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A6A36-59CF-43D4-B643-E84651EAEA48}"/>
              </a:ext>
            </a:extLst>
          </p:cNvPr>
          <p:cNvSpPr txBox="1"/>
          <p:nvPr/>
        </p:nvSpPr>
        <p:spPr>
          <a:xfrm>
            <a:off x="1268701" y="1703294"/>
            <a:ext cx="62071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Небольшое число параметров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Сложно применить на практике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Медленно работает при большом числе агентов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dirty="0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A43A8-B655-49AD-B67F-1521C032C68E}"/>
              </a:ext>
            </a:extLst>
          </p:cNvPr>
          <p:cNvSpPr txBox="1"/>
          <p:nvPr/>
        </p:nvSpPr>
        <p:spPr>
          <a:xfrm>
            <a:off x="699247" y="1333962"/>
            <a:ext cx="4395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08080"/>
                </a:solidFill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794D87-423A-4FE9-AD82-51BE0468C30B}"/>
              </a:ext>
            </a:extLst>
          </p:cNvPr>
          <p:cNvSpPr txBox="1"/>
          <p:nvPr/>
        </p:nvSpPr>
        <p:spPr>
          <a:xfrm>
            <a:off x="617561" y="3492713"/>
            <a:ext cx="55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008080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29BE9-7AFC-4500-B411-843DEB6727E9}"/>
              </a:ext>
            </a:extLst>
          </p:cNvPr>
          <p:cNvSpPr txBox="1"/>
          <p:nvPr/>
        </p:nvSpPr>
        <p:spPr>
          <a:xfrm>
            <a:off x="1268700" y="3723545"/>
            <a:ext cx="59731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Легко добавлять новые параметры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entury Gothic" panose="020B0502020202020204" pitchFamily="34" charset="0"/>
              </a:rPr>
              <a:t>Возможность интерпретации на другие задачи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Century Gothic" panose="020B0502020202020204" pitchFamily="34" charset="0"/>
            </a:endParaRPr>
          </a:p>
          <a:p>
            <a:endParaRPr lang="ru-RU" dirty="0">
              <a:latin typeface="Century Gothic" panose="020B0502020202020204" pitchFamily="34" charset="0"/>
            </a:endParaRP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ru-RU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94001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GB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-2</a:t>
                </a:r>
                <a:r>
                  <a:rPr lang="en-GB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2</a:t>
                </a:r>
                <a:endParaRPr lang="ru-RU" sz="1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28302" y="554079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З</a:t>
            </a:r>
            <a:r>
              <a:rPr lang="ru-RU" sz="2400" b="1" dirty="0">
                <a:latin typeface="Century Gothic" panose="020B0502020202020204" pitchFamily="34" charset="0"/>
              </a:rPr>
              <a:t>аключение</a:t>
            </a:r>
            <a:endParaRPr lang="ru-RU" sz="2400" b="1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10C3A1A-22EB-4647-B888-8E077AE07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175517"/>
              </p:ext>
            </p:extLst>
          </p:nvPr>
        </p:nvGraphicFramePr>
        <p:xfrm>
          <a:off x="1364611" y="205973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0045E9D-6837-41CE-B8C2-83A0BAA4C010}"/>
              </a:ext>
            </a:extLst>
          </p:cNvPr>
          <p:cNvSpPr txBox="1"/>
          <p:nvPr/>
        </p:nvSpPr>
        <p:spPr>
          <a:xfrm>
            <a:off x="1244621" y="1214572"/>
            <a:ext cx="6828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По итогу проведенной работы нами были выполнены следующие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ru-RU" dirty="0">
                <a:latin typeface="Century Gothic" panose="020B0502020202020204" pitchFamily="34" charset="0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168127357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73DB5C9-0767-4ED8-9FAB-288E72B797FC}"/>
              </a:ext>
            </a:extLst>
          </p:cNvPr>
          <p:cNvGrpSpPr/>
          <p:nvPr/>
        </p:nvGrpSpPr>
        <p:grpSpPr>
          <a:xfrm>
            <a:off x="0" y="168448"/>
            <a:ext cx="9143999" cy="6469007"/>
            <a:chOff x="0" y="168448"/>
            <a:chExt cx="9143999" cy="6469007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0A245BB-3ABA-4CB0-9720-62B0DB01501F}"/>
                </a:ext>
              </a:extLst>
            </p:cNvPr>
            <p:cNvSpPr/>
            <p:nvPr/>
          </p:nvSpPr>
          <p:spPr>
            <a:xfrm>
              <a:off x="126331" y="168448"/>
              <a:ext cx="88696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Санкт-Петербургский государственный экономический университет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9AC09C4-058E-4A6E-8C20-EEF902185128}"/>
                </a:ext>
              </a:extLst>
            </p:cNvPr>
            <p:cNvSpPr/>
            <p:nvPr/>
          </p:nvSpPr>
          <p:spPr>
            <a:xfrm>
              <a:off x="197861" y="500031"/>
              <a:ext cx="888135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Факультет информатики и прикладной математики</a:t>
              </a:r>
            </a:p>
            <a:p>
              <a:pPr algn="ctr"/>
              <a:r>
                <a:rPr lang="ru-RU" sz="16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Кафедра прикладной математики и экономико-математических методов</a:t>
              </a:r>
            </a:p>
          </p:txBody>
        </p:sp>
        <p:sp>
          <p:nvSpPr>
            <p:cNvPr id="9" name="Подзаголовок 2">
              <a:extLst>
                <a:ext uri="{FF2B5EF4-FFF2-40B4-BE49-F238E27FC236}">
                  <a16:creationId xmlns:a16="http://schemas.microsoft.com/office/drawing/2014/main" id="{399FD000-E324-48E6-9F6A-1A45ABDB7C75}"/>
                </a:ext>
              </a:extLst>
            </p:cNvPr>
            <p:cNvSpPr txBox="1">
              <a:spLocks/>
            </p:cNvSpPr>
            <p:nvPr/>
          </p:nvSpPr>
          <p:spPr>
            <a:xfrm>
              <a:off x="300524" y="4067582"/>
              <a:ext cx="8650152" cy="8393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40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Спасибо за внимание!</a:t>
              </a: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38FF054-3C90-438A-A2F0-2D003B20E766}"/>
                </a:ext>
              </a:extLst>
            </p:cNvPr>
            <p:cNvSpPr/>
            <p:nvPr/>
          </p:nvSpPr>
          <p:spPr>
            <a:xfrm>
              <a:off x="0" y="5968041"/>
              <a:ext cx="9143999" cy="66941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191023, Санкт-Петербург, </a:t>
              </a:r>
              <a:r>
                <a:rPr lang="ru-RU" dirty="0"/>
                <a:t> 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</a:rPr>
                <a:t>наб. канала Грибоедова, 30/32,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 аудитория 2031 Тел.: +7(812)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458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-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97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-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30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, местн.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3231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1500"/>
                </a:lnSpc>
              </a:pP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E-</a:t>
              </a:r>
              <a:r>
                <a:rPr lang="ru-RU" sz="1400" dirty="0" err="1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mail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: </a:t>
              </a:r>
              <a:r>
                <a:rPr lang="en-GB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fipm@unecon.ru</a:t>
              </a:r>
              <a:r>
                <a:rPr lang="ru-RU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, </a:t>
              </a:r>
              <a:r>
                <a:rPr lang="en-US" sz="1400" dirty="0">
                  <a:solidFill>
                    <a:srgbClr val="00808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https://unecon.ru/fakultety/fakultet-informatiki-i-prikladnoy-matematiki</a:t>
              </a:r>
              <a:endParaRPr lang="ru-RU" sz="1400" dirty="0">
                <a:solidFill>
                  <a:srgbClr val="00808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18F5B2D-3D9D-49EB-AFF2-6B09DC6DF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19"/>
            <a:stretch/>
          </p:blipFill>
          <p:spPr>
            <a:xfrm>
              <a:off x="3384824" y="1664049"/>
              <a:ext cx="2193300" cy="2497834"/>
            </a:xfrm>
            <a:prstGeom prst="rect">
              <a:avLst/>
            </a:prstGeom>
          </p:spPr>
        </p:pic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15FB1C21-A08C-42D7-BBE0-795E5A6EC92F}"/>
                </a:ext>
              </a:extLst>
            </p:cNvPr>
            <p:cNvCxnSpPr>
              <a:cxnSpLocks/>
            </p:cNvCxnSpPr>
            <p:nvPr/>
          </p:nvCxnSpPr>
          <p:spPr>
            <a:xfrm>
              <a:off x="987789" y="507002"/>
              <a:ext cx="7146758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656FE2EB-240E-4311-A23C-2BE798061784}"/>
                </a:ext>
              </a:extLst>
            </p:cNvPr>
            <p:cNvCxnSpPr>
              <a:cxnSpLocks/>
            </p:cNvCxnSpPr>
            <p:nvPr/>
          </p:nvCxnSpPr>
          <p:spPr>
            <a:xfrm>
              <a:off x="60391" y="5881107"/>
              <a:ext cx="9023215" cy="0"/>
            </a:xfrm>
            <a:prstGeom prst="line">
              <a:avLst/>
            </a:prstGeom>
            <a:ln>
              <a:solidFill>
                <a:srgbClr val="00808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369781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03-22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B33996-B1B5-41AC-8794-6F3C9A91FDD2}"/>
              </a:ext>
            </a:extLst>
          </p:cNvPr>
          <p:cNvSpPr txBox="1"/>
          <p:nvPr/>
        </p:nvSpPr>
        <p:spPr>
          <a:xfrm>
            <a:off x="1662562" y="1380456"/>
            <a:ext cx="6457217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Цель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Реализовать непрерывную стохастическую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модель Шеллинга, модифицировать ее,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применить относительно социальных сетей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и показать возможности моделирования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социальных процессов на языке </a:t>
            </a:r>
            <a:r>
              <a:rPr lang="en-GB" sz="2000" dirty="0">
                <a:latin typeface="Century Gothic" panose="020B0502020202020204" pitchFamily="34" charset="0"/>
              </a:rPr>
              <a:t>Python</a:t>
            </a:r>
            <a:r>
              <a:rPr lang="ru-RU" sz="2000" dirty="0">
                <a:latin typeface="Century Gothic" panose="020B0502020202020204" pitchFamily="34" charset="0"/>
              </a:rPr>
              <a:t>.</a:t>
            </a:r>
          </a:p>
          <a:p>
            <a:r>
              <a:rPr lang="ru-RU" sz="20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Задачи</a:t>
            </a:r>
            <a:endParaRPr lang="en-US" sz="2000" b="1" dirty="0">
              <a:solidFill>
                <a:srgbClr val="008080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Реализовать дискретную модель Шеллинга;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Реализовать непрерывную модель Шеллинга;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Провести анализ поведения людей 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в социальных сетях;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Произвести подбор параметров;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Модифицировать непрерывную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модель Шеллинга;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Century Gothic" panose="020B0502020202020204" pitchFamily="34" charset="0"/>
              </a:rPr>
              <a:t>Сделать выводы, какие параметры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влияют больше всего.</a:t>
            </a:r>
          </a:p>
          <a:p>
            <a:endParaRPr lang="ru-RU" sz="2400" dirty="0">
              <a:latin typeface="Century Gothic" panose="020B0502020202020204" pitchFamily="34" charset="0"/>
            </a:endParaRPr>
          </a:p>
          <a:p>
            <a:r>
              <a:rPr lang="ru-RU" sz="24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C0973-AECA-4661-8B12-DFC1B40AA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401" y="286898"/>
            <a:ext cx="2053608" cy="10268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7A25FA-5968-44E2-836F-5FED4DDAFD9D}"/>
              </a:ext>
            </a:extLst>
          </p:cNvPr>
          <p:cNvSpPr/>
          <p:nvPr/>
        </p:nvSpPr>
        <p:spPr>
          <a:xfrm>
            <a:off x="3373600" y="554079"/>
            <a:ext cx="2396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Ц</a:t>
            </a:r>
            <a:r>
              <a:rPr lang="ru-RU" sz="2400" b="1" dirty="0">
                <a:latin typeface="Century Gothic" panose="020B0502020202020204" pitchFamily="34" charset="0"/>
              </a:rPr>
              <a:t>ель и задачи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51147496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04-22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972046" y="554079"/>
            <a:ext cx="3199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А</a:t>
            </a:r>
            <a:r>
              <a:rPr lang="ru-RU" sz="2400" b="1" dirty="0">
                <a:latin typeface="Century Gothic" panose="020B0502020202020204" pitchFamily="34" charset="0"/>
              </a:rPr>
              <a:t>ктуальность АОМ</a:t>
            </a:r>
            <a:endParaRPr lang="ru-RU" sz="2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DC844D-7D2C-4857-A0E4-28B7B6FF33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2" y="232275"/>
            <a:ext cx="1136050" cy="11360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05ED89-873F-426E-8F55-5C4A2801E418}"/>
              </a:ext>
            </a:extLst>
          </p:cNvPr>
          <p:cNvSpPr txBox="1"/>
          <p:nvPr/>
        </p:nvSpPr>
        <p:spPr>
          <a:xfrm>
            <a:off x="565276" y="1740023"/>
            <a:ext cx="80134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Легко справляется со сложной организацией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исследуемого объекта;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Эмерджентность;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АОМ позволяет смоделировать систему,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максимально приближенную к реальности;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Не нужны сложные формулы;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Не нужны знания о глобальных зависимостях системы;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Легко манипулировать с числом агентов</a:t>
            </a:r>
          </a:p>
          <a:p>
            <a:r>
              <a:rPr lang="ru-RU" sz="2400" dirty="0">
                <a:latin typeface="Century Gothic" panose="020B0502020202020204" pitchFamily="34" charset="0"/>
              </a:rPr>
              <a:t>и их параметрами.</a:t>
            </a:r>
          </a:p>
        </p:txBody>
      </p:sp>
    </p:spTree>
    <p:extLst>
      <p:ext uri="{BB962C8B-B14F-4D97-AF65-F5344CB8AC3E}">
        <p14:creationId xmlns:p14="http://schemas.microsoft.com/office/powerpoint/2010/main" val="39354672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05-22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074637" y="554079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М</a:t>
            </a:r>
            <a:r>
              <a:rPr lang="ru-RU" sz="2400" b="1" dirty="0">
                <a:latin typeface="Century Gothic" panose="020B0502020202020204" pitchFamily="34" charset="0"/>
              </a:rPr>
              <a:t>одель Шеллинга</a:t>
            </a:r>
            <a:endParaRPr lang="ru-RU" sz="2400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BD82A9-2A4E-4B0E-9D5E-322B20A8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1" y="491991"/>
            <a:ext cx="1489783" cy="1908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9BD095-A24B-476B-82D4-92F6B7DB1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11452" r="10809" b="11811"/>
          <a:stretch/>
        </p:blipFill>
        <p:spPr bwMode="auto">
          <a:xfrm>
            <a:off x="2598291" y="1464815"/>
            <a:ext cx="5711208" cy="4385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1C113-B2BD-4E16-A810-4420940B35B7}"/>
              </a:ext>
            </a:extLst>
          </p:cNvPr>
          <p:cNvSpPr txBox="1"/>
          <p:nvPr/>
        </p:nvSpPr>
        <p:spPr>
          <a:xfrm>
            <a:off x="424529" y="2627791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Century Gothic" panose="020B0502020202020204" pitchFamily="34" charset="0"/>
              </a:rPr>
              <a:t>Т.К. Шеллинг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(1921-2016)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95335-69FB-4473-AEE2-ABE45321755B}"/>
              </a:ext>
            </a:extLst>
          </p:cNvPr>
          <p:cNvSpPr txBox="1"/>
          <p:nvPr/>
        </p:nvSpPr>
        <p:spPr>
          <a:xfrm>
            <a:off x="4999283" y="6114789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1969 г.</a:t>
            </a:r>
          </a:p>
        </p:txBody>
      </p:sp>
    </p:spTree>
    <p:extLst>
      <p:ext uri="{BB962C8B-B14F-4D97-AF65-F5344CB8AC3E}">
        <p14:creationId xmlns:p14="http://schemas.microsoft.com/office/powerpoint/2010/main" val="325350644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06-22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074637" y="554079"/>
            <a:ext cx="299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М</a:t>
            </a:r>
            <a:r>
              <a:rPr lang="ru-RU" sz="2400" b="1" dirty="0">
                <a:latin typeface="Century Gothic" panose="020B0502020202020204" pitchFamily="34" charset="0"/>
              </a:rPr>
              <a:t>одель Шеллинга</a:t>
            </a:r>
            <a:endParaRPr lang="ru-RU" sz="24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99BD095-A24B-476B-82D4-92F6B7DB1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9" t="11452" r="10809" b="11811"/>
          <a:stretch/>
        </p:blipFill>
        <p:spPr bwMode="auto">
          <a:xfrm>
            <a:off x="850173" y="4876800"/>
            <a:ext cx="1968341" cy="1511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C03AF8-4E5E-4F61-BD10-AC5C8BBB71CD}"/>
              </a:ext>
            </a:extLst>
          </p:cNvPr>
          <p:cNvSpPr txBox="1"/>
          <p:nvPr/>
        </p:nvSpPr>
        <p:spPr>
          <a:xfrm>
            <a:off x="626384" y="1304446"/>
            <a:ext cx="78912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Перед нами поле, разбитое на N x N клеток</a:t>
            </a:r>
            <a:r>
              <a:rPr lang="en-GB" sz="2400" dirty="0">
                <a:latin typeface="Century Gothic" panose="020B0502020202020204" pitchFamily="34" charset="0"/>
              </a:rPr>
              <a:t>;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Каждая клетка либо пуста, либо занята агентом с определенным цветом кожи</a:t>
            </a:r>
            <a:r>
              <a:rPr lang="en-GB" sz="2400" dirty="0">
                <a:latin typeface="Century Gothic" panose="020B0502020202020204" pitchFamily="34" charset="0"/>
              </a:rPr>
              <a:t>;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Если у агента отношение числа соседей с его цветом кожи к числу всех соседей меньше некоторого порога, то агент переезжает на любую пустую клетку</a:t>
            </a:r>
            <a:r>
              <a:rPr lang="en-GB" sz="2400" dirty="0">
                <a:latin typeface="Century Gothic" panose="020B0502020202020204" pitchFamily="34" charset="0"/>
              </a:rPr>
              <a:t>;</a:t>
            </a:r>
            <a:endParaRPr lang="ru-RU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Century Gothic" panose="020B0502020202020204" pitchFamily="34" charset="0"/>
              </a:rPr>
              <a:t>В результате действия таких простых правил образуется тотальная сегрегация</a:t>
            </a:r>
            <a:r>
              <a:rPr lang="en-GB" sz="2400" dirty="0">
                <a:latin typeface="Century Gothic" panose="020B0502020202020204" pitchFamily="34" charset="0"/>
              </a:rPr>
              <a:t>.</a:t>
            </a:r>
            <a:endParaRPr lang="ru-RU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8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07-22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100818" y="554079"/>
            <a:ext cx="494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Д</a:t>
            </a:r>
            <a:r>
              <a:rPr lang="ru-RU" sz="2400" b="1" dirty="0">
                <a:latin typeface="Century Gothic" panose="020B0502020202020204" pitchFamily="34" charset="0"/>
              </a:rPr>
              <a:t>искретная модель Шеллинга</a:t>
            </a:r>
            <a:endParaRPr lang="ru-RU" sz="2400" b="1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636F2F3C-37CC-4F8D-B1EA-68A58A6E5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0779327"/>
              </p:ext>
            </p:extLst>
          </p:nvPr>
        </p:nvGraphicFramePr>
        <p:xfrm>
          <a:off x="1524000" y="174322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40596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08-22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2100818" y="554079"/>
            <a:ext cx="4942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Д</a:t>
            </a:r>
            <a:r>
              <a:rPr lang="ru-RU" sz="2400" b="1" dirty="0">
                <a:latin typeface="Century Gothic" panose="020B0502020202020204" pitchFamily="34" charset="0"/>
              </a:rPr>
              <a:t>искретная модель Шеллинга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EA4231B-C759-41C2-AD60-34D848356205}"/>
              </a:ext>
            </a:extLst>
          </p:cNvPr>
          <p:cNvSpPr/>
          <p:nvPr/>
        </p:nvSpPr>
        <p:spPr>
          <a:xfrm>
            <a:off x="454768" y="5534332"/>
            <a:ext cx="3411511" cy="646331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Начальное распределение</a:t>
            </a:r>
          </a:p>
          <a:p>
            <a:pPr algn="ctr"/>
            <a:r>
              <a:rPr lang="ru-RU" dirty="0">
                <a:latin typeface="Century Gothic" panose="020B0502020202020204" pitchFamily="34" charset="0"/>
              </a:rPr>
              <a:t>агентов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DF7742-F890-4F8A-8AAD-34A2A995051B}"/>
              </a:ext>
            </a:extLst>
          </p:cNvPr>
          <p:cNvSpPr/>
          <p:nvPr/>
        </p:nvSpPr>
        <p:spPr>
          <a:xfrm>
            <a:off x="4986254" y="5534332"/>
            <a:ext cx="2848857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ru-RU" dirty="0">
                <a:latin typeface="Century Gothic" panose="020B0502020202020204" pitchFamily="34" charset="0"/>
              </a:rPr>
              <a:t>Финальная сегрегация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94E8B8E-8AF9-47D3-A4F6-26C63F40FED8}"/>
              </a:ext>
            </a:extLst>
          </p:cNvPr>
          <p:cNvGrpSpPr/>
          <p:nvPr/>
        </p:nvGrpSpPr>
        <p:grpSpPr>
          <a:xfrm>
            <a:off x="166238" y="1398893"/>
            <a:ext cx="8029672" cy="3812299"/>
            <a:chOff x="166238" y="1398893"/>
            <a:chExt cx="8029672" cy="381229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E1E7634-E4B1-42C1-B371-FAF8F85B9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08" t="23261" r="46662" b="19493"/>
            <a:stretch/>
          </p:blipFill>
          <p:spPr>
            <a:xfrm>
              <a:off x="166238" y="1458902"/>
              <a:ext cx="3918852" cy="375229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34324DB-EFC7-4C6C-B01D-0FAC73E2A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89" t="30626" r="47281" b="12129"/>
            <a:stretch/>
          </p:blipFill>
          <p:spPr>
            <a:xfrm>
              <a:off x="4277058" y="1398893"/>
              <a:ext cx="3918852" cy="3752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5522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5096571-04BE-485C-9381-DF5D7B8BF516}"/>
              </a:ext>
            </a:extLst>
          </p:cNvPr>
          <p:cNvGrpSpPr/>
          <p:nvPr/>
        </p:nvGrpSpPr>
        <p:grpSpPr>
          <a:xfrm>
            <a:off x="8606689" y="0"/>
            <a:ext cx="573481" cy="6858004"/>
            <a:chOff x="8606689" y="0"/>
            <a:chExt cx="573481" cy="6858004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96C3116-9A4B-4BF9-A668-C48A032A5BF8}"/>
                </a:ext>
              </a:extLst>
            </p:cNvPr>
            <p:cNvSpPr/>
            <p:nvPr/>
          </p:nvSpPr>
          <p:spPr>
            <a:xfrm>
              <a:off x="8606689" y="0"/>
              <a:ext cx="50400" cy="6858000"/>
            </a:xfrm>
            <a:prstGeom prst="rect">
              <a:avLst/>
            </a:prstGeom>
            <a:solidFill>
              <a:srgbClr val="9395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207F15DB-792A-4161-9F27-034CD5AC3E83}"/>
                </a:ext>
              </a:extLst>
            </p:cNvPr>
            <p:cNvSpPr/>
            <p:nvPr/>
          </p:nvSpPr>
          <p:spPr>
            <a:xfrm>
              <a:off x="8651741" y="0"/>
              <a:ext cx="492258" cy="6858004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AA4159A-83E2-476A-8BF2-8E950DBDD04E}"/>
                </a:ext>
              </a:extLst>
            </p:cNvPr>
            <p:cNvGrpSpPr/>
            <p:nvPr/>
          </p:nvGrpSpPr>
          <p:grpSpPr>
            <a:xfrm>
              <a:off x="8615572" y="97490"/>
              <a:ext cx="564598" cy="702810"/>
              <a:chOff x="8516550" y="20743"/>
              <a:chExt cx="604307" cy="73864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F7874333-6671-441C-9BE8-AAEBCE68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619"/>
              <a:stretch/>
            </p:blipFill>
            <p:spPr>
              <a:xfrm>
                <a:off x="8623670" y="20743"/>
                <a:ext cx="390066" cy="41461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EC038E-F993-4C8F-9611-B6864C773B1A}"/>
                  </a:ext>
                </a:extLst>
              </p:cNvPr>
              <p:cNvSpPr txBox="1"/>
              <p:nvPr/>
            </p:nvSpPr>
            <p:spPr>
              <a:xfrm>
                <a:off x="8516550" y="382840"/>
                <a:ext cx="604307" cy="19408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unecon.ru</a:t>
                </a:r>
                <a:endParaRPr lang="ru-RU" sz="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B4255-931E-45E2-A64D-C544A2300EF7}"/>
                  </a:ext>
                </a:extLst>
              </p:cNvPr>
              <p:cNvSpPr txBox="1"/>
              <p:nvPr/>
            </p:nvSpPr>
            <p:spPr>
              <a:xfrm>
                <a:off x="8516550" y="500615"/>
                <a:ext cx="568367" cy="258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000" b="1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Times New Roman" panose="02020603050405020304" pitchFamily="18" charset="0"/>
                  </a:rPr>
                  <a:t>09-22</a:t>
                </a:r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FC3B52-B8B1-40DC-87E8-F842DBE8F985}"/>
              </a:ext>
            </a:extLst>
          </p:cNvPr>
          <p:cNvSpPr/>
          <p:nvPr/>
        </p:nvSpPr>
        <p:spPr>
          <a:xfrm>
            <a:off x="3553945" y="554079"/>
            <a:ext cx="2036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008080"/>
                </a:solidFill>
                <a:latin typeface="Century Gothic" panose="020B0502020202020204" pitchFamily="34" charset="0"/>
              </a:rPr>
              <a:t>И</a:t>
            </a:r>
            <a:r>
              <a:rPr lang="ru-RU" sz="2400" b="1" dirty="0">
                <a:latin typeface="Century Gothic" panose="020B0502020202020204" pitchFamily="34" charset="0"/>
              </a:rPr>
              <a:t>нтерфейс</a:t>
            </a:r>
            <a:endParaRPr lang="ru-RU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563F9-C94E-483A-8212-187D7CD49976}"/>
              </a:ext>
            </a:extLst>
          </p:cNvPr>
          <p:cNvSpPr txBox="1"/>
          <p:nvPr/>
        </p:nvSpPr>
        <p:spPr>
          <a:xfrm>
            <a:off x="4572000" y="2413337"/>
            <a:ext cx="4077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Size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размер среды;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Type 0, 1, 2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типы агентов;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Neighbours</a:t>
            </a:r>
            <a:r>
              <a:rPr lang="en-GB" dirty="0">
                <a:latin typeface="Century Gothic" panose="020B0502020202020204" pitchFamily="34" charset="0"/>
              </a:rPr>
              <a:t> – </a:t>
            </a:r>
            <a:r>
              <a:rPr lang="ru-RU" dirty="0">
                <a:latin typeface="Century Gothic" panose="020B0502020202020204" pitchFamily="34" charset="0"/>
              </a:rPr>
              <a:t>число просматриваемых в округе соседей;</a:t>
            </a:r>
          </a:p>
          <a:p>
            <a:r>
              <a:rPr lang="en-GB" b="1" dirty="0">
                <a:solidFill>
                  <a:srgbClr val="008080"/>
                </a:solidFill>
                <a:latin typeface="Century Gothic" panose="020B0502020202020204" pitchFamily="34" charset="0"/>
              </a:rPr>
              <a:t>Same type </a:t>
            </a:r>
            <a:r>
              <a:rPr lang="en-GB" dirty="0">
                <a:latin typeface="Century Gothic" panose="020B0502020202020204" pitchFamily="34" charset="0"/>
              </a:rPr>
              <a:t>– </a:t>
            </a:r>
            <a:r>
              <a:rPr lang="ru-RU" dirty="0">
                <a:latin typeface="Century Gothic" panose="020B0502020202020204" pitchFamily="34" charset="0"/>
              </a:rPr>
              <a:t>число требуемых одинаковых агентов в округе.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469612-8378-40EE-B0A8-52DE3B5EB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6" t="41435" r="54272" b="23636"/>
          <a:stretch/>
        </p:blipFill>
        <p:spPr>
          <a:xfrm>
            <a:off x="285173" y="1946429"/>
            <a:ext cx="3975539" cy="29651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9168327-13EE-4954-AFB0-7D205F735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99" y="117201"/>
            <a:ext cx="1212097" cy="121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1345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</TotalTime>
  <Words>719</Words>
  <Application>Microsoft Office PowerPoint</Application>
  <PresentationFormat>Экран (4:3)</PresentationFormat>
  <Paragraphs>193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</dc:creator>
  <cp:lastModifiedBy>Sobolev Daniil</cp:lastModifiedBy>
  <cp:revision>222</cp:revision>
  <dcterms:created xsi:type="dcterms:W3CDTF">2019-08-28T08:48:23Z</dcterms:created>
  <dcterms:modified xsi:type="dcterms:W3CDTF">2019-12-24T14:02:59Z</dcterms:modified>
</cp:coreProperties>
</file>